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6858000" cx="12192000"/>
  <p:notesSz cx="6858000" cy="9144000"/>
  <p:embeddedFontLst>
    <p:embeddedFont>
      <p:font typeface="Corbel"/>
      <p:regular r:id="rId68"/>
      <p:bold r:id="rId69"/>
      <p:italic r:id="rId70"/>
      <p:boldItalic r:id="rId71"/>
    </p:embeddedFont>
    <p:embeddedFont>
      <p:font typeface="Tahoma"/>
      <p:regular r:id="rId72"/>
      <p:bold r:id="rId73"/>
    </p:embeddedFont>
    <p:embeddedFont>
      <p:font typeface="Gill Sans"/>
      <p:regular r:id="rId74"/>
      <p:bold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Tahoma-bold.fntdata"/><Relationship Id="rId72" Type="http://schemas.openxmlformats.org/officeDocument/2006/relationships/font" Target="fonts/Tahoma-regular.fntdata"/><Relationship Id="rId31" Type="http://schemas.openxmlformats.org/officeDocument/2006/relationships/slide" Target="slides/slide26.xml"/><Relationship Id="rId75" Type="http://schemas.openxmlformats.org/officeDocument/2006/relationships/font" Target="fonts/GillSans-bold.fntdata"/><Relationship Id="rId30" Type="http://schemas.openxmlformats.org/officeDocument/2006/relationships/slide" Target="slides/slide25.xml"/><Relationship Id="rId74" Type="http://schemas.openxmlformats.org/officeDocument/2006/relationships/font" Target="fonts/GillSans-regular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Corbel-boldItalic.fntdata"/><Relationship Id="rId70" Type="http://schemas.openxmlformats.org/officeDocument/2006/relationships/font" Target="fonts/Corbel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Corbel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Corbel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Google Shape;35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Google Shape;408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Google Shape;41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4" name="Google Shape;43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9" name="Google Shape;48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0" name="Google Shape;490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8" name="Google Shape;53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6" name="Google Shape;60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7" name="Google Shape;607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7" name="Google Shape;61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3" name="Google Shape;62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3" name="Google Shape;63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2" name="Google Shape;64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3" name="Google Shape;643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" name="Google Shape;65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1" name="Google Shape;66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7" name="Google Shape;667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8" name="Google Shape;668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7" name="Google Shape;67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8" name="Google Shape;678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5" name="Google Shape;685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6" name="Google Shape;686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7" name="Google Shape;76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8" name="Google Shape;768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7" name="Google Shape;83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8" name="Google Shape;838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9" name="Google Shape;849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5" name="Google Shape;855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1" name="Google Shape;86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2" name="Google Shape;862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6" name="Google Shape;966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7" name="Google Shape;967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3" name="Google Shape;973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9" name="Google Shape;979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0" name="Google Shape;980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1" name="Google Shape;1241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2" name="Google Shape;1242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3" name="Google Shape;1253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9" name="Google Shape;1269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0" name="Google Shape;1270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9" name="Google Shape;1289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90" name="Google Shape;1290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3" name="Google Shape;1543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9" name="Google Shape;1549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0" name="Google Shape;1550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7" name="Google Shape;1637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3" name="Google Shape;1643;p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t’</a:t>
            </a:r>
            <a:endParaRPr/>
          </a:p>
        </p:txBody>
      </p:sp>
      <p:sp>
        <p:nvSpPr>
          <p:cNvPr id="1644" name="Google Shape;1644;p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2" name="Google Shape;1652;p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t’</a:t>
            </a:r>
            <a:endParaRPr/>
          </a:p>
        </p:txBody>
      </p:sp>
      <p:sp>
        <p:nvSpPr>
          <p:cNvPr id="1653" name="Google Shape;1653;p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7" name="Google Shape;1747;p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t’</a:t>
            </a:r>
            <a:endParaRPr/>
          </a:p>
        </p:txBody>
      </p:sp>
      <p:sp>
        <p:nvSpPr>
          <p:cNvPr id="1748" name="Google Shape;1748;p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6" name="Google Shape;1756;p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shortest job first: decreased average delay!</a:t>
            </a:r>
            <a:endParaRPr/>
          </a:p>
        </p:txBody>
      </p:sp>
      <p:sp>
        <p:nvSpPr>
          <p:cNvPr id="1757" name="Google Shape;1757;p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7" name="Google Shape;1877;p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t’</a:t>
            </a:r>
            <a:endParaRPr/>
          </a:p>
        </p:txBody>
      </p:sp>
      <p:sp>
        <p:nvSpPr>
          <p:cNvPr id="1878" name="Google Shape;1878;p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5" name="Google Shape;1885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1" name="Google Shape;1891;p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2" name="Google Shape;1892;p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9" name="Google Shape;1899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6" name="Google Shape;1906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Every connected end device (known as a peer) can function as </a:t>
            </a:r>
            <a:r>
              <a:rPr b="1" lang="en-US" sz="1300"/>
              <a:t>either a server or a client</a:t>
            </a:r>
            <a:r>
              <a:rPr lang="en-US" sz="1300"/>
              <a:t>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Peer-to-peer networks decentralize the resources on a network without using a centralized server.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One computer might assume the role of server for one transaction while simultaneously serving as a client for another. The roles of client and server are set on a per request basis.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4" name="Google Shape;24;p2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Google Shape;25;p2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Google Shape;26;p2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Google Shape;27;p2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8" name="Google Shape;28;p2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9" name="Google Shape;29;p2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0" name="Google Shape;30;p2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1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90" name="Google Shape;90;p1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2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12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97" name="Google Shape;97;p1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6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7" name="Google Shape;127;p1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 rot="5400000">
            <a:off x="8065140" y="2353315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8" name="Google Shape;48;p5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9" name="Google Shape;49;p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hart" type="txAndChart">
  <p:cSld name="TEXT_AND_CHAR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type="title"/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" type="body"/>
          </p:nvPr>
        </p:nvSpPr>
        <p:spPr>
          <a:xfrm>
            <a:off x="711200" y="1600200"/>
            <a:ext cx="508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55" name="Google Shape;55;p6"/>
          <p:cNvSpPr/>
          <p:nvPr>
            <p:ph idx="2" type="chart"/>
          </p:nvPr>
        </p:nvSpPr>
        <p:spPr>
          <a:xfrm>
            <a:off x="5994400" y="1600200"/>
            <a:ext cx="508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62" name="Google Shape;62;p7"/>
          <p:cNvSpPr txBox="1"/>
          <p:nvPr>
            <p:ph idx="2" type="body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3" name="Google Shape;63;p7"/>
          <p:cNvSpPr txBox="1"/>
          <p:nvPr>
            <p:ph idx="3" type="body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64" name="Google Shape;64;p7"/>
          <p:cNvSpPr txBox="1"/>
          <p:nvPr>
            <p:ph idx="4" type="body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5" name="Google Shape;65;p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27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82" name="Google Shape;82;p10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3" name="Google Shape;83;p1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1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1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Google Shape;16;p1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Google Shape;17;p1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hyperlink" Target="https://www.computerhope.com/jargon/b/browser.htm" TargetMode="External"/><Relationship Id="rId5" Type="http://schemas.openxmlformats.org/officeDocument/2006/relationships/hyperlink" Target="https://www.computerhope.com/jargon/h/hyperlink.htm" TargetMode="External"/><Relationship Id="rId6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hyperlink" Target="https://www.computerhope.com/jargon/u/url.htm" TargetMode="External"/><Relationship Id="rId9" Type="http://schemas.openxmlformats.org/officeDocument/2006/relationships/image" Target="../media/image25.png"/><Relationship Id="rId5" Type="http://schemas.openxmlformats.org/officeDocument/2006/relationships/hyperlink" Target="https://www.computerhope.com/jargon/a/addrebar.htm" TargetMode="External"/><Relationship Id="rId6" Type="http://schemas.openxmlformats.org/officeDocument/2006/relationships/image" Target="../media/image29.png"/><Relationship Id="rId7" Type="http://schemas.openxmlformats.org/officeDocument/2006/relationships/image" Target="../media/image24.png"/><Relationship Id="rId8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21.jpg"/><Relationship Id="rId5" Type="http://schemas.openxmlformats.org/officeDocument/2006/relationships/image" Target="../media/image27.jpg"/><Relationship Id="rId6" Type="http://schemas.openxmlformats.org/officeDocument/2006/relationships/image" Target="../media/image3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Relationship Id="rId5" Type="http://schemas.openxmlformats.org/officeDocument/2006/relationships/image" Target="../media/image50.png"/><Relationship Id="rId6" Type="http://schemas.openxmlformats.org/officeDocument/2006/relationships/image" Target="../media/image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Relationship Id="rId5" Type="http://schemas.openxmlformats.org/officeDocument/2006/relationships/image" Target="../media/image50.png"/><Relationship Id="rId6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Relationship Id="rId4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Relationship Id="rId4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Relationship Id="rId4" Type="http://schemas.openxmlformats.org/officeDocument/2006/relationships/image" Target="../media/image52.png"/><Relationship Id="rId5" Type="http://schemas.openxmlformats.org/officeDocument/2006/relationships/image" Target="../media/image6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ctrTitle"/>
          </p:nvPr>
        </p:nvSpPr>
        <p:spPr>
          <a:xfrm>
            <a:off x="3154951" y="941893"/>
            <a:ext cx="85746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Application Layer (HTTP)</a:t>
            </a:r>
            <a:endParaRPr/>
          </a:p>
        </p:txBody>
      </p:sp>
      <p:sp>
        <p:nvSpPr>
          <p:cNvPr id="155" name="Google Shape;155;p20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lang="en-US"/>
              <a:t>Lecture 2 | CSE421 – Computer Networks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rPr lang="en-US"/>
              <a:t>Department of Computer Science and Engineering</a:t>
            </a:r>
            <a:br>
              <a:rPr lang="en-US"/>
            </a:br>
            <a:r>
              <a:rPr lang="en-US"/>
              <a:t>School of Data &amp; Science</a:t>
            </a: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6333" y="217086"/>
            <a:ext cx="1639334" cy="1504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Web and HTTP</a:t>
            </a:r>
            <a:endParaRPr/>
          </a:p>
        </p:txBody>
      </p:sp>
      <p:sp>
        <p:nvSpPr>
          <p:cNvPr id="256" name="Google Shape;256;p29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49580" lvl="0" marL="457200" rt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</a:pPr>
            <a:r>
              <a:rPr lang="en-US" sz="3200"/>
              <a:t>Part 2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1484310" y="325395"/>
            <a:ext cx="10018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Objectives -Part 2</a:t>
            </a:r>
            <a:endParaRPr b="1"/>
          </a:p>
        </p:txBody>
      </p:sp>
      <p:sp>
        <p:nvSpPr>
          <p:cNvPr id="262" name="Google Shape;262;p30"/>
          <p:cNvSpPr txBox="1"/>
          <p:nvPr>
            <p:ph idx="1" type="body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WWW – The Web</a:t>
            </a:r>
            <a:endParaRPr sz="44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HTTP</a:t>
            </a:r>
            <a:endParaRPr sz="44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HTTP Messages and Methods</a:t>
            </a:r>
            <a:endParaRPr sz="4400"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4000"/>
          </a:p>
        </p:txBody>
      </p:sp>
      <p:pic>
        <p:nvPicPr>
          <p:cNvPr id="263" name="Google Shape;26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type="title"/>
          </p:nvPr>
        </p:nvSpPr>
        <p:spPr>
          <a:xfrm>
            <a:off x="1484310" y="325395"/>
            <a:ext cx="8419107" cy="1256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orbel"/>
              <a:buNone/>
            </a:pPr>
            <a:r>
              <a:rPr b="1" lang="en-US" sz="4400"/>
              <a:t>				WWW- The Web </a:t>
            </a:r>
            <a:br>
              <a:rPr b="1" lang="en-US" sz="4400"/>
            </a:br>
            <a:endParaRPr b="1" sz="4400"/>
          </a:p>
        </p:txBody>
      </p:sp>
      <p:pic>
        <p:nvPicPr>
          <p:cNvPr id="269" name="Google Shape;26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/>
          <p:nvPr/>
        </p:nvSpPr>
        <p:spPr>
          <a:xfrm>
            <a:off x="1037742" y="990623"/>
            <a:ext cx="8544138" cy="1922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 </a:t>
            </a:r>
            <a:r>
              <a:rPr b="1" i="0" lang="en-US" sz="2400" u="none" cap="none" strike="noStrike">
                <a:solidFill>
                  <a:srgbClr val="531A88"/>
                </a:solidFill>
                <a:latin typeface="Arial"/>
                <a:ea typeface="Arial"/>
                <a:cs typeface="Arial"/>
                <a:sym typeface="Arial"/>
              </a:rPr>
              <a:t>web page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or </a:t>
            </a:r>
            <a:r>
              <a:rPr b="1" i="0" lang="en-US" sz="2400" u="none" cap="none" strike="noStrike">
                <a:solidFill>
                  <a:srgbClr val="531A88"/>
                </a:solidFill>
                <a:latin typeface="Arial"/>
                <a:ea typeface="Arial"/>
                <a:cs typeface="Arial"/>
                <a:sym typeface="Arial"/>
              </a:rPr>
              <a:t>webpage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is a document that is viewed in an Internet 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browser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1" sz="2400" u="none" cap="none" strike="noStrike">
              <a:solidFill>
                <a:srgbClr val="0070C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may contain text, graphics, and 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hyperlinks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to other web pages and files.</a:t>
            </a:r>
            <a:endParaRPr b="1" i="1" sz="2400" u="none" cap="none" strike="noStrike">
              <a:solidFill>
                <a:srgbClr val="531A8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71" name="Google Shape;271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63118" y="2322822"/>
            <a:ext cx="4637524" cy="453517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1"/>
          <p:cNvSpPr/>
          <p:nvPr/>
        </p:nvSpPr>
        <p:spPr>
          <a:xfrm>
            <a:off x="1037742" y="2891206"/>
            <a:ext cx="6096000" cy="2676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1" i="1" lang="en-US" sz="2800" u="none" cap="none" strike="noStrike">
                <a:solidFill>
                  <a:srgbClr val="531A88"/>
                </a:solidFill>
                <a:latin typeface="Corbel"/>
                <a:ea typeface="Corbel"/>
                <a:cs typeface="Corbel"/>
                <a:sym typeface="Corbel"/>
              </a:rPr>
              <a:t>A web page</a:t>
            </a:r>
            <a:r>
              <a:rPr b="1" i="0" lang="en-US" sz="2800" u="none" cap="none" strike="noStrike">
                <a:solidFill>
                  <a:srgbClr val="531A88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consists of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Web page consists of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base HTML-file</a:t>
            </a:r>
            <a:r>
              <a:rPr b="0" i="0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which includes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several referenced objects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Objects can be HTML file, JPEG image, Java applet, audio file…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3621741" y="135895"/>
            <a:ext cx="5196946" cy="1256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orbel"/>
              <a:buNone/>
            </a:pPr>
            <a:r>
              <a:rPr b="1" lang="en-US" sz="4400"/>
              <a:t>				WWW- The Web </a:t>
            </a:r>
            <a:br>
              <a:rPr b="1" lang="en-US" sz="4400"/>
            </a:br>
            <a:endParaRPr b="1" sz="4400"/>
          </a:p>
        </p:txBody>
      </p:sp>
      <p:pic>
        <p:nvPicPr>
          <p:cNvPr id="278" name="Google Shape;2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2"/>
          <p:cNvSpPr/>
          <p:nvPr/>
        </p:nvSpPr>
        <p:spPr>
          <a:xfrm>
            <a:off x="1525809" y="1066799"/>
            <a:ext cx="8971861" cy="3177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web page can be accessed by entering a </a:t>
            </a: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URL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address into a web browser's </a:t>
            </a: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address bar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1" sz="2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0" name="Google Shape;280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0083" y="4551720"/>
            <a:ext cx="7435968" cy="51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0083" y="5275426"/>
            <a:ext cx="1218908" cy="83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88671" y="5065409"/>
            <a:ext cx="2444241" cy="133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73158" y="5122092"/>
            <a:ext cx="2606704" cy="127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38222" y="2838566"/>
            <a:ext cx="619125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3"/>
          <p:cNvGrpSpPr/>
          <p:nvPr/>
        </p:nvGrpSpPr>
        <p:grpSpPr>
          <a:xfrm>
            <a:off x="1117600" y="1371599"/>
            <a:ext cx="11000441" cy="2595564"/>
            <a:chOff x="1117600" y="1371599"/>
            <a:chExt cx="11000441" cy="2595564"/>
          </a:xfrm>
        </p:grpSpPr>
        <p:pic>
          <p:nvPicPr>
            <p:cNvPr descr="services09" id="290" name="Google Shape;290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17600" y="1371599"/>
              <a:ext cx="11000441" cy="23017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33"/>
            <p:cNvSpPr txBox="1"/>
            <p:nvPr/>
          </p:nvSpPr>
          <p:spPr>
            <a:xfrm>
              <a:off x="9448800" y="3505200"/>
              <a:ext cx="2235200" cy="461963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Web Browser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3"/>
            <p:cNvSpPr txBox="1"/>
            <p:nvPr/>
          </p:nvSpPr>
          <p:spPr>
            <a:xfrm>
              <a:off x="1117600" y="2586037"/>
              <a:ext cx="2235200" cy="461963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Web Server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677866" y="5753100"/>
            <a:ext cx="10137512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browsers are the </a:t>
            </a:r>
            <a:r>
              <a:rPr b="0" i="0" lang="en-US" sz="2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client applications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used to interpret the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HTTP application protocol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received from a web server.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02" id="294" name="Google Shape;29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400" y="3352800"/>
            <a:ext cx="5080000" cy="211613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 txBox="1"/>
          <p:nvPr/>
        </p:nvSpPr>
        <p:spPr>
          <a:xfrm>
            <a:off x="5651500" y="1312862"/>
            <a:ext cx="2032000" cy="400050"/>
          </a:xfrm>
          <a:prstGeom prst="rect">
            <a:avLst/>
          </a:prstGeom>
          <a:solidFill>
            <a:srgbClr val="800000"/>
          </a:solidFill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HTTP Protocol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3"/>
          <p:cNvSpPr txBox="1"/>
          <p:nvPr/>
        </p:nvSpPr>
        <p:spPr>
          <a:xfrm>
            <a:off x="3870067" y="2782888"/>
            <a:ext cx="1846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p33"/>
          <p:cNvCxnSpPr/>
          <p:nvPr/>
        </p:nvCxnSpPr>
        <p:spPr>
          <a:xfrm flipH="1">
            <a:off x="9245600" y="3124200"/>
            <a:ext cx="304800" cy="4572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http03" id="298" name="Google Shape;29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0400" y="3581400"/>
            <a:ext cx="3132667" cy="191293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/>
          <p:nvPr>
            <p:ph idx="12" type="sldNum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dns04" id="300" name="Google Shape;300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3500" y="1219201"/>
            <a:ext cx="4013200" cy="919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33"/>
          <p:cNvGrpSpPr/>
          <p:nvPr/>
        </p:nvGrpSpPr>
        <p:grpSpPr>
          <a:xfrm>
            <a:off x="2774482" y="1712912"/>
            <a:ext cx="4470400" cy="453619"/>
            <a:chOff x="2743200" y="1451382"/>
            <a:chExt cx="4470400" cy="453619"/>
          </a:xfrm>
        </p:grpSpPr>
        <p:cxnSp>
          <p:nvCxnSpPr>
            <p:cNvPr id="302" name="Google Shape;302;p33"/>
            <p:cNvCxnSpPr/>
            <p:nvPr/>
          </p:nvCxnSpPr>
          <p:spPr>
            <a:xfrm rot="10800000">
              <a:off x="2743200" y="1905001"/>
              <a:ext cx="4470400" cy="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3" name="Google Shape;303;p33"/>
            <p:cNvSpPr txBox="1"/>
            <p:nvPr/>
          </p:nvSpPr>
          <p:spPr>
            <a:xfrm>
              <a:off x="3631818" y="1451382"/>
              <a:ext cx="18545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" name="Google Shape;304;p33"/>
          <p:cNvGrpSpPr/>
          <p:nvPr/>
        </p:nvGrpSpPr>
        <p:grpSpPr>
          <a:xfrm>
            <a:off x="5689600" y="3048000"/>
            <a:ext cx="3251200" cy="596506"/>
            <a:chOff x="5689600" y="3048000"/>
            <a:chExt cx="3251200" cy="596506"/>
          </a:xfrm>
        </p:grpSpPr>
        <p:cxnSp>
          <p:nvCxnSpPr>
            <p:cNvPr id="305" name="Google Shape;305;p33"/>
            <p:cNvCxnSpPr/>
            <p:nvPr/>
          </p:nvCxnSpPr>
          <p:spPr>
            <a:xfrm flipH="1" rot="10800000">
              <a:off x="5689600" y="3048000"/>
              <a:ext cx="3251200" cy="30480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6" name="Google Shape;306;p33"/>
            <p:cNvSpPr txBox="1"/>
            <p:nvPr/>
          </p:nvSpPr>
          <p:spPr>
            <a:xfrm rot="-278838">
              <a:off x="6630759" y="3225275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" name="Google Shape;307;p33"/>
          <p:cNvSpPr txBox="1"/>
          <p:nvPr/>
        </p:nvSpPr>
        <p:spPr>
          <a:xfrm>
            <a:off x="1907622" y="188665"/>
            <a:ext cx="8419107" cy="1124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564"/>
              <a:buFont typeface="Corbe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>
            <p:ph type="title"/>
          </p:nvPr>
        </p:nvSpPr>
        <p:spPr>
          <a:xfrm>
            <a:off x="2057400" y="436563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messages</a:t>
            </a:r>
            <a:endParaRPr b="1"/>
          </a:p>
        </p:txBody>
      </p:sp>
      <p:sp>
        <p:nvSpPr>
          <p:cNvPr id="314" name="Google Shape;314;p34"/>
          <p:cNvSpPr txBox="1"/>
          <p:nvPr>
            <p:ph idx="1" type="body"/>
          </p:nvPr>
        </p:nvSpPr>
        <p:spPr>
          <a:xfrm>
            <a:off x="1238676" y="732403"/>
            <a:ext cx="9957183" cy="28905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2383" lvl="0" marL="233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Two types of HTTP messages: </a:t>
            </a:r>
            <a:endParaRPr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i="1" lang="en-US" sz="3200">
                <a:solidFill>
                  <a:srgbClr val="CC0000"/>
                </a:solidFill>
              </a:rPr>
              <a:t>HTTP Request</a:t>
            </a:r>
            <a:r>
              <a:rPr lang="en-US" sz="3200">
                <a:solidFill>
                  <a:srgbClr val="CC0000"/>
                </a:solidFill>
              </a:rPr>
              <a:t> message</a:t>
            </a:r>
            <a:endParaRPr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>
                <a:solidFill>
                  <a:srgbClr val="CC0000"/>
                </a:solidFill>
              </a:rPr>
              <a:t>HTTP </a:t>
            </a:r>
            <a:r>
              <a:rPr i="1" lang="en-US" sz="3200">
                <a:solidFill>
                  <a:srgbClr val="CC0000"/>
                </a:solidFill>
              </a:rPr>
              <a:t>Response message</a:t>
            </a:r>
            <a:endParaRPr i="1" sz="3200">
              <a:solidFill>
                <a:srgbClr val="CC0000"/>
              </a:solidFill>
            </a:endParaRPr>
          </a:p>
        </p:txBody>
      </p:sp>
      <p:pic>
        <p:nvPicPr>
          <p:cNvPr id="315" name="Google Shape;31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5281" y="3622933"/>
            <a:ext cx="5365377" cy="2912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1202" y="2365282"/>
            <a:ext cx="6696916" cy="386459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5"/>
          <p:cNvSpPr txBox="1"/>
          <p:nvPr>
            <p:ph type="title"/>
          </p:nvPr>
        </p:nvSpPr>
        <p:spPr>
          <a:xfrm>
            <a:off x="2057400" y="436563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request message format</a:t>
            </a:r>
            <a:endParaRPr b="1"/>
          </a:p>
        </p:txBody>
      </p:sp>
      <p:sp>
        <p:nvSpPr>
          <p:cNvPr id="322" name="Google Shape;322;p35"/>
          <p:cNvSpPr txBox="1"/>
          <p:nvPr>
            <p:ph idx="1" type="body"/>
          </p:nvPr>
        </p:nvSpPr>
        <p:spPr>
          <a:xfrm>
            <a:off x="1697039" y="1145800"/>
            <a:ext cx="7772400" cy="1210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-12383" lvl="0" marL="233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0588"/>
              <a:buNone/>
            </a:pPr>
            <a:r>
              <a:t/>
            </a:r>
            <a:endParaRPr/>
          </a:p>
          <a:p>
            <a:pPr indent="-233361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ct val="127941"/>
              <a:buChar char="•"/>
            </a:pPr>
            <a:r>
              <a:rPr b="1" lang="en-US" sz="3200">
                <a:solidFill>
                  <a:srgbClr val="FF6600"/>
                </a:solidFill>
              </a:rPr>
              <a:t>HTTP request message:</a:t>
            </a:r>
            <a:endParaRPr b="1" sz="3200">
              <a:solidFill>
                <a:srgbClr val="FF6600"/>
              </a:solidFill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42156"/>
              <a:buChar char="•"/>
            </a:pPr>
            <a:r>
              <a:rPr lang="en-US" sz="2400"/>
              <a:t>ASCII (human-readable format)</a:t>
            </a:r>
            <a:endParaRPr sz="2400">
              <a:solidFill>
                <a:schemeClr val="accent2"/>
              </a:solidFill>
            </a:endParaRPr>
          </a:p>
        </p:txBody>
      </p:sp>
      <p:cxnSp>
        <p:nvCxnSpPr>
          <p:cNvPr id="323" name="Google Shape;323;p35"/>
          <p:cNvCxnSpPr/>
          <p:nvPr/>
        </p:nvCxnSpPr>
        <p:spPr>
          <a:xfrm>
            <a:off x="6767422" y="1958286"/>
            <a:ext cx="849133" cy="665164"/>
          </a:xfrm>
          <a:prstGeom prst="straightConnector1">
            <a:avLst/>
          </a:prstGeom>
          <a:noFill/>
          <a:ln cap="flat" cmpd="sng" w="9525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4" name="Google Shape;324;p35"/>
          <p:cNvSpPr txBox="1"/>
          <p:nvPr/>
        </p:nvSpPr>
        <p:spPr>
          <a:xfrm>
            <a:off x="6319748" y="1621736"/>
            <a:ext cx="2411413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carriage return character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5"/>
          <p:cNvSpPr txBox="1"/>
          <p:nvPr/>
        </p:nvSpPr>
        <p:spPr>
          <a:xfrm>
            <a:off x="7715161" y="1942411"/>
            <a:ext cx="18669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line-feed character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35"/>
          <p:cNvCxnSpPr/>
          <p:nvPr/>
        </p:nvCxnSpPr>
        <p:spPr>
          <a:xfrm flipH="1">
            <a:off x="8139469" y="2371037"/>
            <a:ext cx="447228" cy="284162"/>
          </a:xfrm>
          <a:prstGeom prst="straightConnector1">
            <a:avLst/>
          </a:prstGeom>
          <a:noFill/>
          <a:ln cap="flat" cmpd="sng" w="9525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7699" y="839041"/>
            <a:ext cx="6357533" cy="3464687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6"/>
          <p:cNvSpPr txBox="1"/>
          <p:nvPr>
            <p:ph type="title"/>
          </p:nvPr>
        </p:nvSpPr>
        <p:spPr>
          <a:xfrm>
            <a:off x="1484300" y="34127"/>
            <a:ext cx="10018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request message: Example</a:t>
            </a:r>
            <a:endParaRPr b="1"/>
          </a:p>
        </p:txBody>
      </p:sp>
      <p:sp>
        <p:nvSpPr>
          <p:cNvPr id="333" name="Google Shape;333;p36"/>
          <p:cNvSpPr txBox="1"/>
          <p:nvPr/>
        </p:nvSpPr>
        <p:spPr>
          <a:xfrm>
            <a:off x="3582575" y="4434650"/>
            <a:ext cx="68646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 //somedir/index.html HTTP/1.1\r\n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Host: www.someschool.edu\r\n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User-Agent: Firefox/3.6.10\r\n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Accept: text/html,image/gif, image jpeg\r\n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Accept-Language: fr 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close\r\n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6"/>
          <p:cNvSpPr/>
          <p:nvPr/>
        </p:nvSpPr>
        <p:spPr>
          <a:xfrm>
            <a:off x="3688297" y="881607"/>
            <a:ext cx="868529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6"/>
          <p:cNvSpPr/>
          <p:nvPr/>
        </p:nvSpPr>
        <p:spPr>
          <a:xfrm>
            <a:off x="3482980" y="4312106"/>
            <a:ext cx="868529" cy="52996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6"/>
          <p:cNvSpPr/>
          <p:nvPr/>
        </p:nvSpPr>
        <p:spPr>
          <a:xfrm>
            <a:off x="5017489" y="895184"/>
            <a:ext cx="964788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6"/>
          <p:cNvSpPr/>
          <p:nvPr/>
        </p:nvSpPr>
        <p:spPr>
          <a:xfrm>
            <a:off x="4351509" y="4379974"/>
            <a:ext cx="2624835" cy="41371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6"/>
          <p:cNvSpPr/>
          <p:nvPr/>
        </p:nvSpPr>
        <p:spPr>
          <a:xfrm>
            <a:off x="6526977" y="881607"/>
            <a:ext cx="843627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6"/>
          <p:cNvSpPr/>
          <p:nvPr/>
        </p:nvSpPr>
        <p:spPr>
          <a:xfrm>
            <a:off x="6901642" y="4296999"/>
            <a:ext cx="1327958" cy="53280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6"/>
          <p:cNvSpPr/>
          <p:nvPr/>
        </p:nvSpPr>
        <p:spPr>
          <a:xfrm>
            <a:off x="7523004" y="997776"/>
            <a:ext cx="843627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6"/>
          <p:cNvSpPr/>
          <p:nvPr/>
        </p:nvSpPr>
        <p:spPr>
          <a:xfrm>
            <a:off x="8074495" y="4426263"/>
            <a:ext cx="826450" cy="41580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6"/>
          <p:cNvSpPr/>
          <p:nvPr/>
        </p:nvSpPr>
        <p:spPr>
          <a:xfrm>
            <a:off x="3557682" y="1329004"/>
            <a:ext cx="2069874" cy="5263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6"/>
          <p:cNvSpPr/>
          <p:nvPr/>
        </p:nvSpPr>
        <p:spPr>
          <a:xfrm>
            <a:off x="3557682" y="4654600"/>
            <a:ext cx="868529" cy="31284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6"/>
          <p:cNvSpPr/>
          <p:nvPr/>
        </p:nvSpPr>
        <p:spPr>
          <a:xfrm>
            <a:off x="5776960" y="1329004"/>
            <a:ext cx="964788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6"/>
          <p:cNvSpPr/>
          <p:nvPr/>
        </p:nvSpPr>
        <p:spPr>
          <a:xfrm>
            <a:off x="4503909" y="4728067"/>
            <a:ext cx="2742192" cy="35239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6"/>
          <p:cNvSpPr/>
          <p:nvPr/>
        </p:nvSpPr>
        <p:spPr>
          <a:xfrm>
            <a:off x="5176227" y="3383850"/>
            <a:ext cx="2069874" cy="5263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6"/>
          <p:cNvSpPr txBox="1"/>
          <p:nvPr/>
        </p:nvSpPr>
        <p:spPr>
          <a:xfrm>
            <a:off x="1114473" y="4095525"/>
            <a:ext cx="2365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request line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(GET, POST,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HEAD,PUT,DELETE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commands</a:t>
            </a:r>
            <a:r>
              <a:rPr b="1" i="0" lang="en-US" sz="1600" u="none" cap="none" strike="noStrike">
                <a:solidFill>
                  <a:srgbClr val="000099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b="1" i="0" sz="2000" u="none" cap="none" strike="noStrike">
              <a:solidFill>
                <a:srgbClr val="00009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48" name="Google Shape;348;p36"/>
          <p:cNvCxnSpPr/>
          <p:nvPr/>
        </p:nvCxnSpPr>
        <p:spPr>
          <a:xfrm>
            <a:off x="2689163" y="4392313"/>
            <a:ext cx="868500" cy="146100"/>
          </a:xfrm>
          <a:prstGeom prst="straightConnector1">
            <a:avLst/>
          </a:pr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9" name="Google Shape;349;p36"/>
          <p:cNvSpPr txBox="1"/>
          <p:nvPr/>
        </p:nvSpPr>
        <p:spPr>
          <a:xfrm>
            <a:off x="1322801" y="5516213"/>
            <a:ext cx="23655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carriage return,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line feed at start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of line indicates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end of header lines</a:t>
            </a:r>
            <a:endParaRPr b="1" i="0" sz="20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0" name="Google Shape;350;p36"/>
          <p:cNvCxnSpPr/>
          <p:nvPr/>
        </p:nvCxnSpPr>
        <p:spPr>
          <a:xfrm>
            <a:off x="3046464" y="6208925"/>
            <a:ext cx="625200" cy="191400"/>
          </a:xfrm>
          <a:prstGeom prst="straightConnector1">
            <a:avLst/>
          </a:pr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1" name="Google Shape;351;p36"/>
          <p:cNvSpPr/>
          <p:nvPr/>
        </p:nvSpPr>
        <p:spPr>
          <a:xfrm>
            <a:off x="3453500" y="4882376"/>
            <a:ext cx="222000" cy="1077301"/>
          </a:xfrm>
          <a:custGeom>
            <a:rect b="b" l="l" r="r" t="t"/>
            <a:pathLst>
              <a:path extrusionOk="0" h="924" w="150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2" name="Google Shape;352;p36"/>
          <p:cNvSpPr txBox="1"/>
          <p:nvPr/>
        </p:nvSpPr>
        <p:spPr>
          <a:xfrm>
            <a:off x="2478800" y="5081187"/>
            <a:ext cx="97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 lines</a:t>
            </a:r>
            <a:endParaRPr b="1" i="0" sz="20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/>
          <p:cNvSpPr txBox="1"/>
          <p:nvPr>
            <p:ph type="title"/>
          </p:nvPr>
        </p:nvSpPr>
        <p:spPr>
          <a:xfrm>
            <a:off x="1425624" y="109550"/>
            <a:ext cx="9445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Method types</a:t>
            </a:r>
            <a:endParaRPr/>
          </a:p>
        </p:txBody>
      </p:sp>
      <p:sp>
        <p:nvSpPr>
          <p:cNvPr id="359" name="Google Shape;359;p37"/>
          <p:cNvSpPr txBox="1"/>
          <p:nvPr>
            <p:ph idx="1" type="body"/>
          </p:nvPr>
        </p:nvSpPr>
        <p:spPr>
          <a:xfrm>
            <a:off x="1472234" y="1994206"/>
            <a:ext cx="4640885" cy="3509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19"/>
              <a:buFont typeface="Noto Sans Symbols"/>
              <a:buNone/>
            </a:pPr>
            <a:r>
              <a:rPr b="1" lang="en-US" sz="3200">
                <a:solidFill>
                  <a:srgbClr val="0000FF"/>
                </a:solidFill>
              </a:rPr>
              <a:t>HTTP/1.0</a:t>
            </a:r>
            <a:r>
              <a:rPr lang="en-US" sz="2000">
                <a:solidFill>
                  <a:srgbClr val="0000FF"/>
                </a:solidFill>
              </a:rPr>
              <a:t>:</a:t>
            </a:r>
            <a:endParaRPr sz="2400">
              <a:solidFill>
                <a:srgbClr val="0000FF"/>
              </a:solidFill>
            </a:endParaRPr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lang="en-US" sz="2800">
                <a:solidFill>
                  <a:srgbClr val="FF6600"/>
                </a:solidFill>
              </a:rPr>
              <a:t>GET</a:t>
            </a:r>
            <a:endParaRPr b="1" sz="24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Primarily gets information only</a:t>
            </a:r>
            <a:endParaRPr sz="2000"/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Retrieve data</a:t>
            </a:r>
            <a:endParaRPr sz="2000"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lang="en-US" sz="2800">
                <a:solidFill>
                  <a:srgbClr val="FF6600"/>
                </a:solidFill>
              </a:rPr>
              <a:t>POST</a:t>
            </a:r>
            <a:endParaRPr b="1" sz="24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Creating new data</a:t>
            </a:r>
            <a:endParaRPr sz="2000"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lang="en-US" sz="2800">
                <a:solidFill>
                  <a:srgbClr val="FF6600"/>
                </a:solidFill>
              </a:rPr>
              <a:t>HEAD</a:t>
            </a:r>
            <a:endParaRPr b="1" sz="24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Also retrieve but asks server to leave requested object out of response</a:t>
            </a:r>
            <a:endParaRPr sz="2000"/>
          </a:p>
        </p:txBody>
      </p:sp>
      <p:sp>
        <p:nvSpPr>
          <p:cNvPr id="360" name="Google Shape;360;p37"/>
          <p:cNvSpPr txBox="1"/>
          <p:nvPr>
            <p:ph idx="2" type="body"/>
          </p:nvPr>
        </p:nvSpPr>
        <p:spPr>
          <a:xfrm>
            <a:off x="6511877" y="1003455"/>
            <a:ext cx="4439979" cy="51915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3200">
                <a:solidFill>
                  <a:srgbClr val="0000FF"/>
                </a:solidFill>
              </a:rPr>
              <a:t>HTTP/1.1:</a:t>
            </a:r>
            <a:endParaRPr sz="2400">
              <a:solidFill>
                <a:srgbClr val="0000FF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800">
                <a:solidFill>
                  <a:srgbClr val="FF6600"/>
                </a:solidFill>
              </a:rPr>
              <a:t>GET, POST, HEAD</a:t>
            </a:r>
            <a:endParaRPr b="1" sz="2000">
              <a:solidFill>
                <a:srgbClr val="FF6600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800">
                <a:solidFill>
                  <a:srgbClr val="FF6600"/>
                </a:solidFill>
              </a:rPr>
              <a:t>PUT/PATCH</a:t>
            </a:r>
            <a:endParaRPr b="1" sz="20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/>
              <a:t>Update data </a:t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/>
              <a:t>Replaces existing objects</a:t>
            </a:r>
            <a:endParaRPr sz="1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800">
                <a:solidFill>
                  <a:srgbClr val="FF6600"/>
                </a:solidFill>
              </a:rPr>
              <a:t>DELETE</a:t>
            </a:r>
            <a:endParaRPr b="1" sz="20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/>
              <a:t>Deletes data</a:t>
            </a:r>
            <a:endParaRPr sz="18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"/>
          <p:cNvSpPr txBox="1"/>
          <p:nvPr>
            <p:ph type="title"/>
          </p:nvPr>
        </p:nvSpPr>
        <p:spPr>
          <a:xfrm>
            <a:off x="1970088" y="381970"/>
            <a:ext cx="8186737" cy="903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Uploading form input</a:t>
            </a:r>
            <a:endParaRPr/>
          </a:p>
        </p:txBody>
      </p:sp>
      <p:sp>
        <p:nvSpPr>
          <p:cNvPr id="367" name="Google Shape;367;p38"/>
          <p:cNvSpPr txBox="1"/>
          <p:nvPr>
            <p:ph idx="1" type="body"/>
          </p:nvPr>
        </p:nvSpPr>
        <p:spPr>
          <a:xfrm>
            <a:off x="2224088" y="1343025"/>
            <a:ext cx="6951816" cy="2662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800" u="sng">
                <a:solidFill>
                  <a:srgbClr val="0070C0"/>
                </a:solidFill>
              </a:rPr>
              <a:t>POST method:</a:t>
            </a:r>
            <a:endParaRPr b="1" sz="2800">
              <a:solidFill>
                <a:srgbClr val="0070C0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Web page often includes form input</a:t>
            </a:r>
            <a:endParaRPr sz="20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Input is uploaded to server in entity body</a:t>
            </a:r>
            <a:endParaRPr sz="2000"/>
          </a:p>
          <a:p>
            <a:pPr indent="-1238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t/>
            </a:r>
            <a:endParaRPr sz="2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8" name="Google Shape;368;p38"/>
          <p:cNvSpPr txBox="1"/>
          <p:nvPr>
            <p:ph idx="2" type="body"/>
          </p:nvPr>
        </p:nvSpPr>
        <p:spPr>
          <a:xfrm>
            <a:off x="2224107" y="3903225"/>
            <a:ext cx="6354180" cy="22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800" u="sng">
                <a:solidFill>
                  <a:srgbClr val="0070C0"/>
                </a:solidFill>
              </a:rPr>
              <a:t>URL method: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Uses GET method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Input is uploaded in URL field of request line: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t/>
            </a:r>
            <a:endParaRPr sz="2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9" name="Google Shape;369;p38"/>
          <p:cNvSpPr txBox="1"/>
          <p:nvPr/>
        </p:nvSpPr>
        <p:spPr>
          <a:xfrm>
            <a:off x="2526953" y="5932474"/>
            <a:ext cx="9574782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www.somesite.com/animalsearch?monkeys&amp;banana</a:t>
            </a:r>
            <a:endParaRPr b="0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1372258" y="175264"/>
            <a:ext cx="10018713" cy="796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Applications </a:t>
            </a:r>
            <a:endParaRPr/>
          </a:p>
        </p:txBody>
      </p:sp>
      <p:sp>
        <p:nvSpPr>
          <p:cNvPr id="162" name="Google Shape;162;p21"/>
          <p:cNvSpPr txBox="1"/>
          <p:nvPr>
            <p:ph idx="1" type="body"/>
          </p:nvPr>
        </p:nvSpPr>
        <p:spPr>
          <a:xfrm>
            <a:off x="861795" y="1273741"/>
            <a:ext cx="2474898" cy="308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1970-1980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b="1"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1990-2000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b="1"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2000-2020</a:t>
            </a:r>
            <a:endParaRPr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6693" y="1143379"/>
            <a:ext cx="3660207" cy="169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503" y="1531460"/>
            <a:ext cx="3124200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4981" y="1177771"/>
            <a:ext cx="3173778" cy="204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7044" y="3223370"/>
            <a:ext cx="2350140" cy="272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07184" y="3508290"/>
            <a:ext cx="2932900" cy="1493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27370" y="5267032"/>
            <a:ext cx="4764630" cy="1357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56630" y="4134101"/>
            <a:ext cx="4180595" cy="225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 txBox="1"/>
          <p:nvPr>
            <p:ph type="title"/>
          </p:nvPr>
        </p:nvSpPr>
        <p:spPr>
          <a:xfrm>
            <a:off x="1488999" y="273776"/>
            <a:ext cx="10018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HTTP Methods</a:t>
            </a:r>
            <a:endParaRPr b="1"/>
          </a:p>
        </p:txBody>
      </p:sp>
      <p:pic>
        <p:nvPicPr>
          <p:cNvPr id="375" name="Google Shape;37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7525" y="1173201"/>
            <a:ext cx="7421651" cy="44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9"/>
          <p:cNvSpPr/>
          <p:nvPr/>
        </p:nvSpPr>
        <p:spPr>
          <a:xfrm>
            <a:off x="2787527" y="5760348"/>
            <a:ext cx="753764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Source :https://javarevisited.blogspot.com/2016/04/what-is-purpose-of-http-request-types-in-RESTful-web-service.html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/>
          <p:nvPr>
            <p:ph type="title"/>
          </p:nvPr>
        </p:nvSpPr>
        <p:spPr>
          <a:xfrm>
            <a:off x="1484311" y="337140"/>
            <a:ext cx="10018713" cy="1231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HTTP response message: General Format</a:t>
            </a:r>
            <a:endParaRPr/>
          </a:p>
        </p:txBody>
      </p:sp>
      <p:pic>
        <p:nvPicPr>
          <p:cNvPr id="382" name="Google Shape;38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9571" y="1568965"/>
            <a:ext cx="9083769" cy="4576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/>
          <p:nvPr>
            <p:ph type="title"/>
          </p:nvPr>
        </p:nvSpPr>
        <p:spPr>
          <a:xfrm>
            <a:off x="1194165" y="254977"/>
            <a:ext cx="10018713" cy="55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HTTP response message : Example</a:t>
            </a:r>
            <a:endParaRPr/>
          </a:p>
        </p:txBody>
      </p:sp>
      <p:pic>
        <p:nvPicPr>
          <p:cNvPr id="388" name="Google Shape;38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9627" y="944712"/>
            <a:ext cx="4839296" cy="243821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1"/>
          <p:cNvSpPr/>
          <p:nvPr/>
        </p:nvSpPr>
        <p:spPr>
          <a:xfrm>
            <a:off x="2810178" y="3759201"/>
            <a:ext cx="6311900" cy="2806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HTTP/1.1 200 OK\r\n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Date: Sun, 26 Sep 2010 20:09:20 GMT\r\n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Server: Apache/2.0.52 (CentOS)\r\n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Last-Modified: Tue, 30 Oct 2007 17:00:02 GMT\r\n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ETag: "17dc6-a5c-bf716880"\r\n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Accept-Ranges: bytes\r\n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Content-Length: 2652\r\n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Keep-Alive: timeout=10, max=100\r\n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Content-Type: text/html; charset=ISO-8859-1\r\n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 data data data data ..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 </a:t>
            </a:r>
            <a:endParaRPr b="1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0" name="Google Shape;390;p41"/>
          <p:cNvSpPr/>
          <p:nvPr/>
        </p:nvSpPr>
        <p:spPr>
          <a:xfrm>
            <a:off x="3015495" y="874333"/>
            <a:ext cx="1155153" cy="38992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1"/>
          <p:cNvSpPr/>
          <p:nvPr/>
        </p:nvSpPr>
        <p:spPr>
          <a:xfrm>
            <a:off x="2810178" y="3759201"/>
            <a:ext cx="1155153" cy="31194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1"/>
          <p:cNvSpPr/>
          <p:nvPr/>
        </p:nvSpPr>
        <p:spPr>
          <a:xfrm>
            <a:off x="4404780" y="863198"/>
            <a:ext cx="791474" cy="4665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1"/>
          <p:cNvSpPr/>
          <p:nvPr/>
        </p:nvSpPr>
        <p:spPr>
          <a:xfrm>
            <a:off x="3909668" y="3743982"/>
            <a:ext cx="582762" cy="32715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1"/>
          <p:cNvSpPr/>
          <p:nvPr/>
        </p:nvSpPr>
        <p:spPr>
          <a:xfrm>
            <a:off x="5570391" y="824111"/>
            <a:ext cx="791474" cy="4665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1"/>
          <p:cNvSpPr/>
          <p:nvPr/>
        </p:nvSpPr>
        <p:spPr>
          <a:xfrm>
            <a:off x="4353449" y="3759201"/>
            <a:ext cx="582762" cy="32715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1"/>
          <p:cNvSpPr/>
          <p:nvPr/>
        </p:nvSpPr>
        <p:spPr>
          <a:xfrm>
            <a:off x="3362249" y="1214652"/>
            <a:ext cx="1234126" cy="3610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1"/>
          <p:cNvSpPr/>
          <p:nvPr/>
        </p:nvSpPr>
        <p:spPr>
          <a:xfrm>
            <a:off x="2883179" y="4011879"/>
            <a:ext cx="582708" cy="31374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1"/>
          <p:cNvSpPr/>
          <p:nvPr/>
        </p:nvSpPr>
        <p:spPr>
          <a:xfrm>
            <a:off x="4970512" y="1181897"/>
            <a:ext cx="755725" cy="44875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1"/>
          <p:cNvSpPr/>
          <p:nvPr/>
        </p:nvSpPr>
        <p:spPr>
          <a:xfrm>
            <a:off x="3619672" y="3953455"/>
            <a:ext cx="3590019" cy="35239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586175" y="3190326"/>
            <a:ext cx="1790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line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(protocol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code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phrase)</a:t>
            </a:r>
            <a:endParaRPr b="1" i="0" sz="19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" name="Google Shape;401;p41"/>
          <p:cNvCxnSpPr/>
          <p:nvPr/>
        </p:nvCxnSpPr>
        <p:spPr>
          <a:xfrm>
            <a:off x="1805376" y="3707851"/>
            <a:ext cx="924000" cy="2571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2" name="Google Shape;402;p41"/>
          <p:cNvSpPr/>
          <p:nvPr/>
        </p:nvSpPr>
        <p:spPr>
          <a:xfrm>
            <a:off x="2545750" y="4071151"/>
            <a:ext cx="264425" cy="1771877"/>
          </a:xfrm>
          <a:custGeom>
            <a:rect b="b" l="l" r="r" t="t"/>
            <a:pathLst>
              <a:path extrusionOk="0" h="1428" w="162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1590171" y="4572201"/>
            <a:ext cx="102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b="1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lines</a:t>
            </a:r>
            <a:endParaRPr b="1" i="0" sz="20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4" name="Google Shape;404;p41"/>
          <p:cNvCxnSpPr/>
          <p:nvPr/>
        </p:nvCxnSpPr>
        <p:spPr>
          <a:xfrm flipH="1" rot="10800000">
            <a:off x="2125975" y="6414539"/>
            <a:ext cx="757200" cy="2127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5" name="Google Shape;405;p41"/>
          <p:cNvSpPr txBox="1"/>
          <p:nvPr/>
        </p:nvSpPr>
        <p:spPr>
          <a:xfrm>
            <a:off x="825814" y="5843014"/>
            <a:ext cx="137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7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data, e.g., 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7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requested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7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HTML file</a:t>
            </a:r>
            <a:endParaRPr b="1" i="0" sz="21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2"/>
          <p:cNvSpPr txBox="1"/>
          <p:nvPr>
            <p:ph type="title"/>
          </p:nvPr>
        </p:nvSpPr>
        <p:spPr>
          <a:xfrm>
            <a:off x="2001838" y="147639"/>
            <a:ext cx="77724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response status codes</a:t>
            </a:r>
            <a:endParaRPr b="1"/>
          </a:p>
        </p:txBody>
      </p:sp>
      <p:sp>
        <p:nvSpPr>
          <p:cNvPr id="412" name="Google Shape;412;p42"/>
          <p:cNvSpPr/>
          <p:nvPr/>
        </p:nvSpPr>
        <p:spPr>
          <a:xfrm>
            <a:off x="1502475" y="1127125"/>
            <a:ext cx="102528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837" lvl="0" marL="35083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 code appears in 1st line in server-to-client response message.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0837" lvl="0" marL="35083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Status codes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7950" y="2344475"/>
            <a:ext cx="593407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7226" y="1723128"/>
            <a:ext cx="3522650" cy="17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2"/>
          <p:cNvSpPr/>
          <p:nvPr/>
        </p:nvSpPr>
        <p:spPr>
          <a:xfrm>
            <a:off x="8917655" y="1612048"/>
            <a:ext cx="791400" cy="466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"/>
          <p:cNvSpPr txBox="1"/>
          <p:nvPr>
            <p:ph type="title"/>
          </p:nvPr>
        </p:nvSpPr>
        <p:spPr>
          <a:xfrm>
            <a:off x="2001838" y="147639"/>
            <a:ext cx="7772400" cy="979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response status codes</a:t>
            </a:r>
            <a:endParaRPr b="1"/>
          </a:p>
        </p:txBody>
      </p:sp>
      <p:sp>
        <p:nvSpPr>
          <p:cNvPr id="422" name="Google Shape;422;p43"/>
          <p:cNvSpPr txBox="1"/>
          <p:nvPr>
            <p:ph idx="1" type="body"/>
          </p:nvPr>
        </p:nvSpPr>
        <p:spPr>
          <a:xfrm>
            <a:off x="1058075" y="1625925"/>
            <a:ext cx="8075700" cy="49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285750" lvl="0" marL="28575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100 Continue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everything ok so far, client should continue with the request</a:t>
            </a:r>
            <a:endParaRPr sz="2000"/>
          </a:p>
          <a:p>
            <a:pPr indent="-285750" lvl="0" marL="28575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t/>
            </a:r>
            <a:endParaRPr b="1" sz="2400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28575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200 OK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 succeeded, requested object later in this message</a:t>
            </a:r>
            <a:endParaRPr sz="2000"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301 Moved Permanently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requested object moved, new location specified later in this message (Location:)</a:t>
            </a:r>
            <a:endParaRPr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400 Bad Request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 message not understood by server</a:t>
            </a:r>
            <a:endParaRPr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404 Not Found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requested document not found on this server</a:t>
            </a:r>
            <a:endParaRPr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505 HTTP Version Not Supported</a:t>
            </a:r>
            <a:endParaRPr sz="2400">
              <a:solidFill>
                <a:srgbClr val="CC0000"/>
              </a:solidFill>
            </a:endParaRPr>
          </a:p>
        </p:txBody>
      </p:sp>
      <p:sp>
        <p:nvSpPr>
          <p:cNvPr id="423" name="Google Shape;423;p43"/>
          <p:cNvSpPr/>
          <p:nvPr/>
        </p:nvSpPr>
        <p:spPr>
          <a:xfrm>
            <a:off x="1512325" y="1018726"/>
            <a:ext cx="8112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838" lvl="0" marL="35083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sample codes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0156" y="2653802"/>
            <a:ext cx="3457810" cy="3159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4"/>
          <p:cNvSpPr txBox="1"/>
          <p:nvPr>
            <p:ph type="title"/>
          </p:nvPr>
        </p:nvSpPr>
        <p:spPr>
          <a:xfrm>
            <a:off x="1484300" y="325403"/>
            <a:ext cx="100188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 sz="3700"/>
              <a:t>Objectives -Part 3</a:t>
            </a:r>
            <a:br>
              <a:rPr b="1" lang="en-US" sz="3700"/>
            </a:br>
            <a:endParaRPr b="1" sz="3700"/>
          </a:p>
        </p:txBody>
      </p:sp>
      <p:sp>
        <p:nvSpPr>
          <p:cNvPr id="430" name="Google Shape;430;p44"/>
          <p:cNvSpPr txBox="1"/>
          <p:nvPr>
            <p:ph idx="1" type="body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HTTP Connections</a:t>
            </a:r>
            <a:endParaRPr sz="4400"/>
          </a:p>
          <a:p>
            <a:pPr indent="-285750" lvl="1" marL="7429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000"/>
              <a:t>Non Persistent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000"/>
              <a:t>Persistent</a:t>
            </a:r>
            <a:endParaRPr sz="4000"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4000"/>
          </a:p>
        </p:txBody>
      </p:sp>
      <p:pic>
        <p:nvPicPr>
          <p:cNvPr id="431" name="Google Shape;43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7" name="Google Shape;437;p45"/>
          <p:cNvCxnSpPr/>
          <p:nvPr/>
        </p:nvCxnSpPr>
        <p:spPr>
          <a:xfrm>
            <a:off x="2181225" y="1787526"/>
            <a:ext cx="0" cy="3990976"/>
          </a:xfrm>
          <a:prstGeom prst="straightConnector1">
            <a:avLst/>
          </a:prstGeom>
          <a:noFill/>
          <a:ln cap="flat" cmpd="sng" w="19050">
            <a:solidFill>
              <a:srgbClr val="8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8" name="Google Shape;438;p45"/>
          <p:cNvSpPr txBox="1"/>
          <p:nvPr>
            <p:ph type="title"/>
          </p:nvPr>
        </p:nvSpPr>
        <p:spPr>
          <a:xfrm>
            <a:off x="2022475" y="0"/>
            <a:ext cx="7772400" cy="858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</a:t>
            </a:r>
            <a:endParaRPr b="1"/>
          </a:p>
        </p:txBody>
      </p:sp>
      <p:sp>
        <p:nvSpPr>
          <p:cNvPr id="439" name="Google Shape;439;p45"/>
          <p:cNvSpPr txBox="1"/>
          <p:nvPr>
            <p:ph idx="1" type="body"/>
          </p:nvPr>
        </p:nvSpPr>
        <p:spPr>
          <a:xfrm>
            <a:off x="1925638" y="823913"/>
            <a:ext cx="7942262" cy="466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/>
              <a:t>Suppose user enters URL:</a:t>
            </a:r>
            <a:endParaRPr/>
          </a:p>
        </p:txBody>
      </p:sp>
      <p:sp>
        <p:nvSpPr>
          <p:cNvPr id="440" name="Google Shape;440;p45"/>
          <p:cNvSpPr txBox="1"/>
          <p:nvPr>
            <p:ph idx="2" type="body"/>
          </p:nvPr>
        </p:nvSpPr>
        <p:spPr>
          <a:xfrm>
            <a:off x="2181225" y="2206229"/>
            <a:ext cx="394335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>
                <a:solidFill>
                  <a:srgbClr val="CC0000"/>
                </a:solidFill>
              </a:rPr>
              <a:t>1a</a:t>
            </a:r>
            <a:r>
              <a:rPr lang="en-US" sz="2200">
                <a:solidFill>
                  <a:srgbClr val="FF0000"/>
                </a:solidFill>
              </a:rPr>
              <a:t>.</a:t>
            </a:r>
            <a:r>
              <a:rPr lang="en-US" sz="2200"/>
              <a:t> HTTP client initiates TCP connection to HTTP server (process) at www.someSchool.edu on port 80</a:t>
            </a:r>
            <a:endParaRPr sz="2200"/>
          </a:p>
        </p:txBody>
      </p:sp>
      <p:sp>
        <p:nvSpPr>
          <p:cNvPr id="441" name="Google Shape;441;p45"/>
          <p:cNvSpPr/>
          <p:nvPr/>
        </p:nvSpPr>
        <p:spPr>
          <a:xfrm>
            <a:off x="2154150" y="4115447"/>
            <a:ext cx="3810000" cy="107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client sends HTTP </a:t>
            </a:r>
            <a:r>
              <a:rPr b="0" i="1" lang="en-US" sz="2200" u="none" cap="none" strike="noStrike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request message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(containing URL) into TCP connection socket. Message indicates that client wants object someDepartment/home.index</a:t>
            </a:r>
            <a:endParaRPr b="0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2" name="Google Shape;442;p45"/>
          <p:cNvSpPr/>
          <p:nvPr/>
        </p:nvSpPr>
        <p:spPr>
          <a:xfrm>
            <a:off x="6367800" y="2573933"/>
            <a:ext cx="3810000" cy="150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1b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at host www.someSchool.edu waiting for TCP connection at port 80.  “accepts” connection, notifying client</a:t>
            </a:r>
            <a:endParaRPr b="0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3" name="Google Shape;443;p45"/>
          <p:cNvSpPr/>
          <p:nvPr/>
        </p:nvSpPr>
        <p:spPr>
          <a:xfrm>
            <a:off x="6285750" y="4530925"/>
            <a:ext cx="3810000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receives request message, forms </a:t>
            </a:r>
            <a:r>
              <a:rPr b="0" i="1" lang="en-US" sz="2200" u="none" cap="none" strike="noStrike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response message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containing requested object, and sends message into its socket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4" name="Google Shape;444;p45"/>
          <p:cNvCxnSpPr/>
          <p:nvPr/>
        </p:nvCxnSpPr>
        <p:spPr>
          <a:xfrm>
            <a:off x="5419726" y="4591051"/>
            <a:ext cx="1095375" cy="5238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5" name="Google Shape;445;p45"/>
          <p:cNvCxnSpPr/>
          <p:nvPr/>
        </p:nvCxnSpPr>
        <p:spPr>
          <a:xfrm flipH="1">
            <a:off x="5467351" y="5200651"/>
            <a:ext cx="1008063" cy="102552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6" name="Google Shape;446;p45"/>
          <p:cNvCxnSpPr/>
          <p:nvPr/>
        </p:nvCxnSpPr>
        <p:spPr>
          <a:xfrm>
            <a:off x="5572126" y="2647951"/>
            <a:ext cx="1095375" cy="5238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7" name="Google Shape;447;p45"/>
          <p:cNvCxnSpPr/>
          <p:nvPr/>
        </p:nvCxnSpPr>
        <p:spPr>
          <a:xfrm flipH="1">
            <a:off x="5478464" y="3259139"/>
            <a:ext cx="1095375" cy="5238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8" name="Google Shape;448;p45"/>
          <p:cNvSpPr txBox="1"/>
          <p:nvPr/>
        </p:nvSpPr>
        <p:spPr>
          <a:xfrm>
            <a:off x="8602611" y="986977"/>
            <a:ext cx="1898650" cy="91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(contains text, 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references to 10 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jpeg images)</a:t>
            </a:r>
            <a:endParaRPr b="0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9" name="Google Shape;449;p45"/>
          <p:cNvSpPr/>
          <p:nvPr/>
        </p:nvSpPr>
        <p:spPr>
          <a:xfrm>
            <a:off x="2022475" y="1290638"/>
            <a:ext cx="9321536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rPr b="1" i="0" lang="en-US" sz="1800" u="none" cap="none" strike="noStrike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www.someSchool.edu/someDepartment/home.index</a:t>
            </a:r>
            <a:endParaRPr b="0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5"/>
          <p:cNvSpPr txBox="1"/>
          <p:nvPr/>
        </p:nvSpPr>
        <p:spPr>
          <a:xfrm>
            <a:off x="1870883" y="5782748"/>
            <a:ext cx="620683" cy="369332"/>
          </a:xfrm>
          <a:prstGeom prst="rect">
            <a:avLst/>
          </a:prstGeom>
          <a:noFill/>
          <a:ln cap="flat" cmpd="sng" w="9525">
            <a:solidFill>
              <a:srgbClr val="8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1" name="Google Shape;451;p45"/>
          <p:cNvGrpSpPr/>
          <p:nvPr/>
        </p:nvGrpSpPr>
        <p:grpSpPr>
          <a:xfrm>
            <a:off x="3406810" y="1757363"/>
            <a:ext cx="698500" cy="692151"/>
            <a:chOff x="-44" y="1473"/>
            <a:chExt cx="981" cy="1105"/>
          </a:xfrm>
        </p:grpSpPr>
        <p:pic>
          <p:nvPicPr>
            <p:cNvPr descr="desktop_computer_stylized_medium" id="452" name="Google Shape;452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4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454" name="Google Shape;454;p45"/>
          <p:cNvGrpSpPr/>
          <p:nvPr/>
        </p:nvGrpSpPr>
        <p:grpSpPr>
          <a:xfrm>
            <a:off x="8023221" y="1727851"/>
            <a:ext cx="423863" cy="684213"/>
            <a:chOff x="4140" y="429"/>
            <a:chExt cx="1425" cy="2396"/>
          </a:xfrm>
        </p:grpSpPr>
        <p:sp>
          <p:nvSpPr>
            <p:cNvPr id="455" name="Google Shape;455;p4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0" name="Google Shape;460;p45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461" name="Google Shape;461;p45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45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3" name="Google Shape;463;p45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4" name="Google Shape;464;p45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465" name="Google Shape;465;p45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45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7" name="Google Shape;467;p45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5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9" name="Google Shape;469;p45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470" name="Google Shape;470;p45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45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2" name="Google Shape;472;p4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473" name="Google Shape;473;p45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474" name="Google Shape;474;p45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45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6" name="Google Shape;476;p45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8" name="Google Shape;478;p4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9" name="Google Shape;479;p45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1" name="Google Shape;481;p45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5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5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5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5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 txBox="1"/>
          <p:nvPr>
            <p:ph type="title"/>
          </p:nvPr>
        </p:nvSpPr>
        <p:spPr>
          <a:xfrm>
            <a:off x="2066925" y="257176"/>
            <a:ext cx="7772400" cy="866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  (cont.)</a:t>
            </a:r>
            <a:endParaRPr b="1"/>
          </a:p>
        </p:txBody>
      </p:sp>
      <p:sp>
        <p:nvSpPr>
          <p:cNvPr id="493" name="Google Shape;493;p46"/>
          <p:cNvSpPr txBox="1"/>
          <p:nvPr>
            <p:ph idx="2" type="body"/>
          </p:nvPr>
        </p:nvSpPr>
        <p:spPr>
          <a:xfrm>
            <a:off x="2619375" y="2557463"/>
            <a:ext cx="3810000" cy="153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>
                <a:solidFill>
                  <a:srgbClr val="CC0000"/>
                </a:solidFill>
              </a:rPr>
              <a:t>5.</a:t>
            </a:r>
            <a:r>
              <a:rPr lang="en-US" sz="2200"/>
              <a:t> HTTP client receives response message containing html file, displays html.  Parsing html file, finds 10 referenced jpeg  objects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t/>
            </a:r>
            <a:endParaRPr sz="2200"/>
          </a:p>
        </p:txBody>
      </p:sp>
      <p:sp>
        <p:nvSpPr>
          <p:cNvPr id="494" name="Google Shape;494;p46"/>
          <p:cNvSpPr/>
          <p:nvPr/>
        </p:nvSpPr>
        <p:spPr>
          <a:xfrm>
            <a:off x="2619375" y="4340731"/>
            <a:ext cx="38100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6.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Steps 1-5 repeated for each of 10 jpeg 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6"/>
          <p:cNvSpPr/>
          <p:nvPr/>
        </p:nvSpPr>
        <p:spPr>
          <a:xfrm>
            <a:off x="6992137" y="2225676"/>
            <a:ext cx="3810000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4.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closes TCP connection.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6" name="Google Shape;496;p46"/>
          <p:cNvCxnSpPr/>
          <p:nvPr/>
        </p:nvCxnSpPr>
        <p:spPr>
          <a:xfrm>
            <a:off x="2066925" y="2116940"/>
            <a:ext cx="0" cy="2571750"/>
          </a:xfrm>
          <a:prstGeom prst="straightConnector1">
            <a:avLst/>
          </a:prstGeom>
          <a:noFill/>
          <a:ln cap="flat" cmpd="sng" w="19050">
            <a:solidFill>
              <a:srgbClr val="8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7" name="Google Shape;497;p46"/>
          <p:cNvCxnSpPr/>
          <p:nvPr/>
        </p:nvCxnSpPr>
        <p:spPr>
          <a:xfrm flipH="1">
            <a:off x="5818993" y="2321720"/>
            <a:ext cx="786863" cy="471486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8" name="Google Shape;498;p46"/>
          <p:cNvSpPr txBox="1"/>
          <p:nvPr/>
        </p:nvSpPr>
        <p:spPr>
          <a:xfrm>
            <a:off x="1756583" y="4822815"/>
            <a:ext cx="620683" cy="36933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9" name="Google Shape;499;p46"/>
          <p:cNvGrpSpPr/>
          <p:nvPr/>
        </p:nvGrpSpPr>
        <p:grpSpPr>
          <a:xfrm>
            <a:off x="3379623" y="1533525"/>
            <a:ext cx="698500" cy="692151"/>
            <a:chOff x="-44" y="1473"/>
            <a:chExt cx="981" cy="1105"/>
          </a:xfrm>
        </p:grpSpPr>
        <p:pic>
          <p:nvPicPr>
            <p:cNvPr descr="desktop_computer_stylized_medium" id="500" name="Google Shape;500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" name="Google Shape;501;p4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502" name="Google Shape;502;p46"/>
          <p:cNvGrpSpPr/>
          <p:nvPr/>
        </p:nvGrpSpPr>
        <p:grpSpPr>
          <a:xfrm>
            <a:off x="8023221" y="1443429"/>
            <a:ext cx="423863" cy="684213"/>
            <a:chOff x="4140" y="429"/>
            <a:chExt cx="1425" cy="2396"/>
          </a:xfrm>
        </p:grpSpPr>
        <p:sp>
          <p:nvSpPr>
            <p:cNvPr id="503" name="Google Shape;503;p4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4" name="Google Shape;504;p46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6" name="Google Shape;506;p4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7" name="Google Shape;507;p46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8" name="Google Shape;508;p46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509" name="Google Shape;509;p46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46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1" name="Google Shape;511;p46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2" name="Google Shape;512;p46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513" name="Google Shape;513;p46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46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5" name="Google Shape;515;p46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6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7" name="Google Shape;517;p46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518" name="Google Shape;518;p46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46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0" name="Google Shape;520;p4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521" name="Google Shape;521;p46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522" name="Google Shape;522;p46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46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4" name="Google Shape;524;p46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9" name="Google Shape;529;p46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6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6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6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6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6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5" name="Google Shape;535;p46"/>
          <p:cNvSpPr txBox="1"/>
          <p:nvPr>
            <p:ph idx="1" type="body"/>
          </p:nvPr>
        </p:nvSpPr>
        <p:spPr>
          <a:xfrm>
            <a:off x="3839896" y="5756266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60"/>
              <a:buNone/>
            </a:pPr>
            <a:r>
              <a:rPr b="1" lang="en-US" sz="3200">
                <a:solidFill>
                  <a:srgbClr val="FF6600"/>
                </a:solidFill>
              </a:rPr>
              <a:t>Non-persistent HTTP</a:t>
            </a:r>
            <a:endParaRPr b="1" sz="3200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7"/>
          <p:cNvSpPr txBox="1"/>
          <p:nvPr>
            <p:ph type="title"/>
          </p:nvPr>
        </p:nvSpPr>
        <p:spPr>
          <a:xfrm>
            <a:off x="1766888" y="1"/>
            <a:ext cx="8223250" cy="925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b="1" lang="en-US" sz="3600"/>
              <a:t>Non-persistent HTTP: response time</a:t>
            </a:r>
            <a:endParaRPr/>
          </a:p>
        </p:txBody>
      </p:sp>
      <p:sp>
        <p:nvSpPr>
          <p:cNvPr id="542" name="Google Shape;542;p47"/>
          <p:cNvSpPr txBox="1"/>
          <p:nvPr>
            <p:ph idx="1" type="body"/>
          </p:nvPr>
        </p:nvSpPr>
        <p:spPr>
          <a:xfrm>
            <a:off x="1581220" y="925514"/>
            <a:ext cx="4651133" cy="56888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b="1" lang="en-US" sz="2200">
                <a:solidFill>
                  <a:srgbClr val="0070C0"/>
                </a:solidFill>
              </a:rPr>
              <a:t>RTT (Round Trip Time):  </a:t>
            </a:r>
            <a:r>
              <a:rPr lang="en-US" sz="2200"/>
              <a:t>time for a small packet to travel from client to server and back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b="1" lang="en-US">
                <a:solidFill>
                  <a:srgbClr val="FF6600"/>
                </a:solidFill>
              </a:rPr>
              <a:t>HTTP response time:</a:t>
            </a:r>
            <a:endParaRPr b="1" sz="2800">
              <a:solidFill>
                <a:srgbClr val="FF6600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One RTT to initiate TCP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One RTT for HTTP request and first few bytes of HTTP response to return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File transmission time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Non-persistent HTTP response time =   	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   </a:t>
            </a:r>
            <a:r>
              <a:rPr lang="en-US" sz="2800">
                <a:solidFill>
                  <a:srgbClr val="FF6600"/>
                </a:solidFill>
              </a:rPr>
              <a:t>2*</a:t>
            </a:r>
            <a:r>
              <a:rPr b="1" lang="en-US" sz="2200">
                <a:solidFill>
                  <a:srgbClr val="008000"/>
                </a:solidFill>
              </a:rPr>
              <a:t>RTT</a:t>
            </a:r>
            <a:r>
              <a:rPr lang="en-US" sz="2200"/>
              <a:t>+ </a:t>
            </a:r>
            <a:r>
              <a:rPr b="1" lang="en-US" sz="2200">
                <a:solidFill>
                  <a:srgbClr val="7E28CD"/>
                </a:solidFill>
              </a:rPr>
              <a:t>file transmission  time</a:t>
            </a:r>
            <a:endParaRPr b="1">
              <a:solidFill>
                <a:srgbClr val="7E28CD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t/>
            </a:r>
            <a:endParaRPr sz="2200"/>
          </a:p>
        </p:txBody>
      </p:sp>
      <p:cxnSp>
        <p:nvCxnSpPr>
          <p:cNvPr id="543" name="Google Shape;543;p47"/>
          <p:cNvCxnSpPr>
            <a:stCxn id="544" idx="2"/>
            <a:endCxn id="545" idx="0"/>
          </p:cNvCxnSpPr>
          <p:nvPr/>
        </p:nvCxnSpPr>
        <p:spPr>
          <a:xfrm>
            <a:off x="7940066" y="1840032"/>
            <a:ext cx="66000" cy="410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546" name="Google Shape;546;p47"/>
          <p:cNvCxnSpPr>
            <a:endCxn id="547" idx="0"/>
          </p:cNvCxnSpPr>
          <p:nvPr/>
        </p:nvCxnSpPr>
        <p:spPr>
          <a:xfrm flipH="1">
            <a:off x="10370417" y="1840054"/>
            <a:ext cx="7800" cy="393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548" name="Google Shape;548;p47"/>
          <p:cNvCxnSpPr/>
          <p:nvPr/>
        </p:nvCxnSpPr>
        <p:spPr>
          <a:xfrm>
            <a:off x="7954791" y="2104407"/>
            <a:ext cx="2440909" cy="5006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9" name="Google Shape;549;p47"/>
          <p:cNvCxnSpPr/>
          <p:nvPr/>
        </p:nvCxnSpPr>
        <p:spPr>
          <a:xfrm flipH="1">
            <a:off x="7967241" y="2659808"/>
            <a:ext cx="2404367" cy="65614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0" name="Google Shape;550;p47"/>
          <p:cNvCxnSpPr/>
          <p:nvPr/>
        </p:nvCxnSpPr>
        <p:spPr>
          <a:xfrm>
            <a:off x="7967241" y="3353310"/>
            <a:ext cx="2404366" cy="71386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1" name="Google Shape;551;p47"/>
          <p:cNvCxnSpPr/>
          <p:nvPr/>
        </p:nvCxnSpPr>
        <p:spPr>
          <a:xfrm flipH="1">
            <a:off x="8006180" y="4250582"/>
            <a:ext cx="2338657" cy="493672"/>
          </a:xfrm>
          <a:prstGeom prst="straightConnector1">
            <a:avLst/>
          </a:prstGeom>
          <a:noFill/>
          <a:ln cap="flat" cmpd="sng" w="2540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2" name="Google Shape;552;p47"/>
          <p:cNvSpPr/>
          <p:nvPr/>
        </p:nvSpPr>
        <p:spPr>
          <a:xfrm>
            <a:off x="10419245" y="4097332"/>
            <a:ext cx="184372" cy="303962"/>
          </a:xfrm>
          <a:prstGeom prst="rightBrace">
            <a:avLst>
              <a:gd fmla="val 2039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47"/>
          <p:cNvSpPr txBox="1"/>
          <p:nvPr/>
        </p:nvSpPr>
        <p:spPr>
          <a:xfrm>
            <a:off x="10654578" y="3886771"/>
            <a:ext cx="1123447" cy="726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rPr>
              <a:t>Time to </a:t>
            </a:r>
            <a:endParaRPr b="1" i="0" sz="1400" u="none" cap="none" strike="noStrike">
              <a:solidFill>
                <a:srgbClr val="7D28C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rPr>
              <a:t>transmit </a:t>
            </a:r>
            <a:endParaRPr b="1" i="0" sz="1400" u="none" cap="none" strike="noStrike">
              <a:solidFill>
                <a:srgbClr val="7D28C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1" i="0" sz="1400" u="none" cap="none" strike="noStrike">
              <a:solidFill>
                <a:srgbClr val="7D28C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4" name="Google Shape;554;p47"/>
          <p:cNvCxnSpPr/>
          <p:nvPr/>
        </p:nvCxnSpPr>
        <p:spPr>
          <a:xfrm>
            <a:off x="7497919" y="2058887"/>
            <a:ext cx="390525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5" name="Google Shape;555;p47"/>
          <p:cNvSpPr txBox="1"/>
          <p:nvPr/>
        </p:nvSpPr>
        <p:spPr>
          <a:xfrm>
            <a:off x="6232353" y="1975685"/>
            <a:ext cx="1251753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Initiate TCP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7"/>
          <p:cNvSpPr/>
          <p:nvPr/>
        </p:nvSpPr>
        <p:spPr>
          <a:xfrm>
            <a:off x="7791689" y="3381617"/>
            <a:ext cx="163102" cy="1222075"/>
          </a:xfrm>
          <a:prstGeom prst="leftBrace">
            <a:avLst>
              <a:gd fmla="val 52057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47"/>
          <p:cNvSpPr txBox="1"/>
          <p:nvPr/>
        </p:nvSpPr>
        <p:spPr>
          <a:xfrm>
            <a:off x="7140575" y="2605087"/>
            <a:ext cx="57785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RTT</a:t>
            </a:r>
            <a:endParaRPr b="1" i="0" sz="1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8" name="Google Shape;558;p47"/>
          <p:cNvCxnSpPr/>
          <p:nvPr/>
        </p:nvCxnSpPr>
        <p:spPr>
          <a:xfrm>
            <a:off x="7600778" y="3369140"/>
            <a:ext cx="3540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9" name="Google Shape;559;p47"/>
          <p:cNvSpPr txBox="1"/>
          <p:nvPr/>
        </p:nvSpPr>
        <p:spPr>
          <a:xfrm>
            <a:off x="6643121" y="3160115"/>
            <a:ext cx="947695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47"/>
          <p:cNvSpPr txBox="1"/>
          <p:nvPr/>
        </p:nvSpPr>
        <p:spPr>
          <a:xfrm>
            <a:off x="7140575" y="3881439"/>
            <a:ext cx="57785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RTT</a:t>
            </a:r>
            <a:endParaRPr b="1" i="0" sz="1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1" name="Google Shape;561;p47"/>
          <p:cNvCxnSpPr/>
          <p:nvPr/>
        </p:nvCxnSpPr>
        <p:spPr>
          <a:xfrm flipH="1">
            <a:off x="7597166" y="4889900"/>
            <a:ext cx="342900" cy="15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2" name="Google Shape;562;p47"/>
          <p:cNvSpPr txBox="1"/>
          <p:nvPr/>
        </p:nvSpPr>
        <p:spPr>
          <a:xfrm>
            <a:off x="6719944" y="4603693"/>
            <a:ext cx="950912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received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47"/>
          <p:cNvSpPr txBox="1"/>
          <p:nvPr/>
        </p:nvSpPr>
        <p:spPr>
          <a:xfrm>
            <a:off x="7722017" y="5947329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7"/>
          <p:cNvSpPr txBox="1"/>
          <p:nvPr/>
        </p:nvSpPr>
        <p:spPr>
          <a:xfrm>
            <a:off x="10086254" y="5779054"/>
            <a:ext cx="5683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3" name="Google Shape;563;p47"/>
          <p:cNvGrpSpPr/>
          <p:nvPr/>
        </p:nvGrpSpPr>
        <p:grpSpPr>
          <a:xfrm>
            <a:off x="10194031" y="1026894"/>
            <a:ext cx="423863" cy="684213"/>
            <a:chOff x="4140" y="429"/>
            <a:chExt cx="1425" cy="2396"/>
          </a:xfrm>
        </p:grpSpPr>
        <p:sp>
          <p:nvSpPr>
            <p:cNvPr id="564" name="Google Shape;564;p47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5" name="Google Shape;565;p47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7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7" name="Google Shape;567;p47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8" name="Google Shape;568;p47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9" name="Google Shape;569;p47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570" name="Google Shape;570;p47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47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2" name="Google Shape;572;p47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3" name="Google Shape;573;p47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574" name="Google Shape;574;p47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47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6" name="Google Shape;576;p47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8" name="Google Shape;578;p47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579" name="Google Shape;579;p47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47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1" name="Google Shape;581;p47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582" name="Google Shape;582;p47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583" name="Google Shape;583;p47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47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5" name="Google Shape;585;p47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8" name="Google Shape;588;p47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7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0" name="Google Shape;590;p47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7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7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7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7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7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6" name="Google Shape;596;p47"/>
          <p:cNvGrpSpPr/>
          <p:nvPr/>
        </p:nvGrpSpPr>
        <p:grpSpPr>
          <a:xfrm>
            <a:off x="7590816" y="1130419"/>
            <a:ext cx="698500" cy="709613"/>
            <a:chOff x="-44" y="1473"/>
            <a:chExt cx="981" cy="1105"/>
          </a:xfrm>
        </p:grpSpPr>
        <p:pic>
          <p:nvPicPr>
            <p:cNvPr descr="desktop_computer_stylized_medium" id="544" name="Google Shape;544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7" name="Google Shape;597;p4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598" name="Google Shape;598;p47"/>
          <p:cNvSpPr/>
          <p:nvPr/>
        </p:nvSpPr>
        <p:spPr>
          <a:xfrm>
            <a:off x="7702866" y="2085378"/>
            <a:ext cx="163102" cy="1222075"/>
          </a:xfrm>
          <a:prstGeom prst="leftBrace">
            <a:avLst>
              <a:gd fmla="val 52057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7"/>
          <p:cNvSpPr/>
          <p:nvPr/>
        </p:nvSpPr>
        <p:spPr>
          <a:xfrm>
            <a:off x="2185036" y="5246291"/>
            <a:ext cx="1282385" cy="10655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7"/>
          <p:cNvSpPr/>
          <p:nvPr/>
        </p:nvSpPr>
        <p:spPr>
          <a:xfrm>
            <a:off x="6856727" y="2336054"/>
            <a:ext cx="1009242" cy="8240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7"/>
          <p:cNvSpPr/>
          <p:nvPr/>
        </p:nvSpPr>
        <p:spPr>
          <a:xfrm>
            <a:off x="6879202" y="3752759"/>
            <a:ext cx="1009242" cy="8240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7"/>
          <p:cNvSpPr/>
          <p:nvPr/>
        </p:nvSpPr>
        <p:spPr>
          <a:xfrm>
            <a:off x="3296112" y="5393166"/>
            <a:ext cx="3128266" cy="10655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7"/>
          <p:cNvSpPr/>
          <p:nvPr/>
        </p:nvSpPr>
        <p:spPr>
          <a:xfrm>
            <a:off x="10551266" y="3794019"/>
            <a:ext cx="1064906" cy="9131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8"/>
          <p:cNvSpPr txBox="1"/>
          <p:nvPr>
            <p:ph type="title"/>
          </p:nvPr>
        </p:nvSpPr>
        <p:spPr>
          <a:xfrm>
            <a:off x="1545544" y="26987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</a:t>
            </a:r>
            <a:endParaRPr b="1"/>
          </a:p>
        </p:txBody>
      </p:sp>
      <p:sp>
        <p:nvSpPr>
          <p:cNvPr id="610" name="Google Shape;610;p48"/>
          <p:cNvSpPr txBox="1"/>
          <p:nvPr>
            <p:ph idx="1" type="body"/>
          </p:nvPr>
        </p:nvSpPr>
        <p:spPr>
          <a:xfrm>
            <a:off x="1109782" y="1248602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60"/>
              <a:buNone/>
            </a:pPr>
            <a:r>
              <a:rPr b="1" lang="en-US" sz="3200">
                <a:solidFill>
                  <a:srgbClr val="FF6600"/>
                </a:solidFill>
              </a:rPr>
              <a:t>Non-persistent HTTP</a:t>
            </a:r>
            <a:endParaRPr b="1" sz="3200">
              <a:solidFill>
                <a:srgbClr val="FF6600"/>
              </a:solidFill>
            </a:endParaRPr>
          </a:p>
        </p:txBody>
      </p:sp>
      <p:sp>
        <p:nvSpPr>
          <p:cNvPr id="611" name="Google Shape;611;p48"/>
          <p:cNvSpPr txBox="1"/>
          <p:nvPr>
            <p:ph idx="2" type="body"/>
          </p:nvPr>
        </p:nvSpPr>
        <p:spPr>
          <a:xfrm>
            <a:off x="1257676" y="1917363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At most one object sent over TCP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Connection is then closed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Downloading multiple objects required multiple connections</a:t>
            </a:r>
            <a:endParaRPr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2400"/>
          </a:p>
        </p:txBody>
      </p:sp>
      <p:pic>
        <p:nvPicPr>
          <p:cNvPr id="612" name="Google Shape;61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1993" y="1407089"/>
            <a:ext cx="4176345" cy="5274973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8"/>
          <p:cNvSpPr txBox="1"/>
          <p:nvPr/>
        </p:nvSpPr>
        <p:spPr>
          <a:xfrm>
            <a:off x="1109782" y="4681993"/>
            <a:ext cx="45092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5E9934"/>
                </a:solidFill>
                <a:latin typeface="Arial"/>
                <a:ea typeface="Arial"/>
                <a:cs typeface="Arial"/>
                <a:sym typeface="Arial"/>
              </a:rPr>
              <a:t>open ---–TCP Connection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C0107"/>
                </a:solidFill>
                <a:latin typeface="Arial"/>
                <a:ea typeface="Arial"/>
                <a:cs typeface="Arial"/>
                <a:sym typeface="Arial"/>
              </a:rPr>
              <a:t>close ---– TCP Termination Reques</a:t>
            </a:r>
            <a:r>
              <a:rPr b="1" i="0" lang="en-US" sz="1400" u="none" cap="none" strike="noStrike">
                <a:solidFill>
                  <a:srgbClr val="FC0107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" name="Google Shape;61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0543" y="2621799"/>
            <a:ext cx="635811" cy="2421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1484310" y="325395"/>
            <a:ext cx="10018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Objectives </a:t>
            </a:r>
            <a:endParaRPr b="1"/>
          </a:p>
        </p:txBody>
      </p:sp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Principles of network applications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Web and HTTP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Electronic Mail (SMTP, POP3, IMAP) 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DNS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P2P Applications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Video streaming and content distribution networks</a:t>
            </a:r>
            <a:endParaRPr sz="3200"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2800"/>
          </a:p>
        </p:txBody>
      </p:sp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9"/>
          <p:cNvSpPr txBox="1"/>
          <p:nvPr>
            <p:ph type="title"/>
          </p:nvPr>
        </p:nvSpPr>
        <p:spPr>
          <a:xfrm>
            <a:off x="1352427" y="158262"/>
            <a:ext cx="10018713" cy="835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HTTP Transmission Calculation</a:t>
            </a:r>
            <a:endParaRPr b="1"/>
          </a:p>
        </p:txBody>
      </p:sp>
      <p:sp>
        <p:nvSpPr>
          <p:cNvPr id="620" name="Google Shape;620;p49"/>
          <p:cNvSpPr txBox="1"/>
          <p:nvPr>
            <p:ph idx="1" type="body"/>
          </p:nvPr>
        </p:nvSpPr>
        <p:spPr>
          <a:xfrm>
            <a:off x="1352427" y="993531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You wish to access the web page "www.games.com", so you write the URL in your web browser.</a:t>
            </a:r>
            <a:br>
              <a:rPr lang="en-US"/>
            </a:br>
            <a:r>
              <a:rPr lang="en-US"/>
              <a:t>The Web page associated with the link contains exactly </a:t>
            </a:r>
            <a:r>
              <a:rPr b="1" lang="en-US">
                <a:solidFill>
                  <a:srgbClr val="FF0000"/>
                </a:solidFill>
              </a:rPr>
              <a:t>10</a:t>
            </a:r>
            <a:r>
              <a:rPr lang="en-US"/>
              <a:t> </a:t>
            </a:r>
            <a:r>
              <a:rPr b="1" lang="en-US">
                <a:solidFill>
                  <a:srgbClr val="FF0000"/>
                </a:solidFill>
              </a:rPr>
              <a:t>object/s</a:t>
            </a:r>
            <a:r>
              <a:rPr lang="en-US"/>
              <a:t> in total. Each object size is </a:t>
            </a:r>
            <a:r>
              <a:rPr b="1" lang="en-US">
                <a:solidFill>
                  <a:srgbClr val="FF0000"/>
                </a:solidFill>
              </a:rPr>
              <a:t>10 MB</a:t>
            </a:r>
            <a:r>
              <a:rPr lang="en-US"/>
              <a:t>. 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Let </a:t>
            </a:r>
            <a:r>
              <a:rPr b="1" lang="en-US">
                <a:solidFill>
                  <a:srgbClr val="FF0000"/>
                </a:solidFill>
              </a:rPr>
              <a:t>25 ms </a:t>
            </a:r>
            <a:r>
              <a:rPr lang="en-US"/>
              <a:t>denote the time required to send a TCP request from PC to server.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Assuming </a:t>
            </a:r>
            <a:r>
              <a:rPr b="1" lang="en-US">
                <a:solidFill>
                  <a:srgbClr val="FF0000"/>
                </a:solidFill>
              </a:rPr>
              <a:t>100 Mbps </a:t>
            </a:r>
            <a:r>
              <a:rPr lang="en-US"/>
              <a:t>the transmission speed of the web server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b="1" lang="en-US">
                <a:solidFill>
                  <a:srgbClr val="FF0000"/>
                </a:solidFill>
              </a:rPr>
              <a:t>Non-persistent</a:t>
            </a:r>
            <a:r>
              <a:rPr lang="en-US"/>
              <a:t> HTTP is being used. 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Please calculate the total time in ms that will take the web browser to load your page.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0"/>
          <p:cNvSpPr txBox="1"/>
          <p:nvPr>
            <p:ph type="title"/>
          </p:nvPr>
        </p:nvSpPr>
        <p:spPr>
          <a:xfrm>
            <a:off x="1545544" y="311302"/>
            <a:ext cx="10018713" cy="1070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</a:t>
            </a:r>
            <a:endParaRPr b="1"/>
          </a:p>
        </p:txBody>
      </p:sp>
      <p:sp>
        <p:nvSpPr>
          <p:cNvPr id="627" name="Google Shape;627;p50"/>
          <p:cNvSpPr txBox="1"/>
          <p:nvPr>
            <p:ph idx="3" type="body"/>
          </p:nvPr>
        </p:nvSpPr>
        <p:spPr>
          <a:xfrm>
            <a:off x="1251912" y="1815876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60"/>
              <a:buNone/>
            </a:pPr>
            <a:r>
              <a:rPr b="1" lang="en-US"/>
              <a:t> </a:t>
            </a:r>
            <a:r>
              <a:rPr b="1" lang="en-US" sz="3200">
                <a:solidFill>
                  <a:srgbClr val="FC0107"/>
                </a:solidFill>
              </a:rPr>
              <a:t>Persistent HTTP</a:t>
            </a:r>
            <a:endParaRPr b="1" sz="3200">
              <a:solidFill>
                <a:srgbClr val="FC0107"/>
              </a:solidFill>
            </a:endParaRPr>
          </a:p>
        </p:txBody>
      </p:sp>
      <p:sp>
        <p:nvSpPr>
          <p:cNvPr id="628" name="Google Shape;628;p50"/>
          <p:cNvSpPr txBox="1"/>
          <p:nvPr>
            <p:ph idx="4" type="body"/>
          </p:nvPr>
        </p:nvSpPr>
        <p:spPr>
          <a:xfrm>
            <a:off x="1545544" y="2709573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Multiple objects can be sent over single TCP connection between client, server</a:t>
            </a:r>
            <a:endParaRPr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2400"/>
          </a:p>
        </p:txBody>
      </p:sp>
      <p:pic>
        <p:nvPicPr>
          <p:cNvPr id="629" name="Google Shape;62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8392" y="1382183"/>
            <a:ext cx="4558407" cy="5226773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0"/>
          <p:cNvSpPr txBox="1"/>
          <p:nvPr/>
        </p:nvSpPr>
        <p:spPr>
          <a:xfrm>
            <a:off x="1545544" y="4681992"/>
            <a:ext cx="45092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5E9934"/>
                </a:solidFill>
                <a:latin typeface="Arial"/>
                <a:ea typeface="Arial"/>
                <a:cs typeface="Arial"/>
                <a:sym typeface="Arial"/>
              </a:rPr>
              <a:t>open ---–TCP Connection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C0107"/>
                </a:solidFill>
                <a:latin typeface="Arial"/>
                <a:ea typeface="Arial"/>
                <a:cs typeface="Arial"/>
                <a:sym typeface="Arial"/>
              </a:rPr>
              <a:t>close ---– TCP Termination Reques</a:t>
            </a:r>
            <a:r>
              <a:rPr b="1" i="0" lang="en-US" sz="1400" u="none" cap="none" strike="noStrike">
                <a:solidFill>
                  <a:srgbClr val="FC0107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63" y="1144180"/>
            <a:ext cx="8558187" cy="5327471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1"/>
          <p:cNvSpPr txBox="1"/>
          <p:nvPr>
            <p:ph type="title"/>
          </p:nvPr>
        </p:nvSpPr>
        <p:spPr>
          <a:xfrm>
            <a:off x="1545544" y="161876"/>
            <a:ext cx="10018713" cy="1070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</a:t>
            </a:r>
            <a:endParaRPr b="1"/>
          </a:p>
        </p:txBody>
      </p:sp>
      <p:sp>
        <p:nvSpPr>
          <p:cNvPr id="637" name="Google Shape;637;p51"/>
          <p:cNvSpPr/>
          <p:nvPr/>
        </p:nvSpPr>
        <p:spPr>
          <a:xfrm>
            <a:off x="2826229" y="2316092"/>
            <a:ext cx="2975632" cy="252777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51"/>
          <p:cNvSpPr/>
          <p:nvPr/>
        </p:nvSpPr>
        <p:spPr>
          <a:xfrm rot="338872">
            <a:off x="7024991" y="2316093"/>
            <a:ext cx="2975632" cy="110823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51"/>
          <p:cNvSpPr/>
          <p:nvPr/>
        </p:nvSpPr>
        <p:spPr>
          <a:xfrm rot="-1032316">
            <a:off x="7177390" y="3467380"/>
            <a:ext cx="2975632" cy="110823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/>
          <p:cNvSpPr txBox="1"/>
          <p:nvPr>
            <p:ph type="title"/>
          </p:nvPr>
        </p:nvSpPr>
        <p:spPr>
          <a:xfrm>
            <a:off x="1976438" y="173038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Persistent HTTP</a:t>
            </a:r>
            <a:endParaRPr b="1"/>
          </a:p>
        </p:txBody>
      </p:sp>
      <p:sp>
        <p:nvSpPr>
          <p:cNvPr id="646" name="Google Shape;646;p52"/>
          <p:cNvSpPr txBox="1"/>
          <p:nvPr>
            <p:ph idx="1" type="body"/>
          </p:nvPr>
        </p:nvSpPr>
        <p:spPr>
          <a:xfrm>
            <a:off x="1149706" y="1138047"/>
            <a:ext cx="2921558" cy="4997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rPr b="1" i="1" lang="en-US" sz="2400">
                <a:solidFill>
                  <a:srgbClr val="CC0000"/>
                </a:solidFill>
              </a:rPr>
              <a:t>Non-persistent HTTP issues: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Requires 2 RTTs per object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OS overhead for </a:t>
            </a:r>
            <a:r>
              <a:rPr i="1" lang="en-US" sz="2200"/>
              <a:t>each</a:t>
            </a:r>
            <a:r>
              <a:rPr lang="en-US" sz="2200"/>
              <a:t> TCP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Browsers often open parallel TCP connections to fetch referenced objects</a:t>
            </a:r>
            <a:endParaRPr/>
          </a:p>
          <a:p>
            <a:pPr indent="-83185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r>
              <a:t/>
            </a:r>
            <a:endParaRPr sz="2200"/>
          </a:p>
          <a:p>
            <a:pPr indent="-83185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r>
              <a:t/>
            </a:r>
            <a:endParaRPr sz="2200"/>
          </a:p>
          <a:p>
            <a:pPr indent="-83185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r>
              <a:t/>
            </a:r>
            <a:endParaRPr sz="2200"/>
          </a:p>
        </p:txBody>
      </p:sp>
      <p:sp>
        <p:nvSpPr>
          <p:cNvPr id="647" name="Google Shape;647;p52"/>
          <p:cNvSpPr txBox="1"/>
          <p:nvPr>
            <p:ph idx="2" type="body"/>
          </p:nvPr>
        </p:nvSpPr>
        <p:spPr>
          <a:xfrm>
            <a:off x="8046712" y="1011238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i="1" lang="en-US" sz="2400">
                <a:solidFill>
                  <a:srgbClr val="CC0000"/>
                </a:solidFill>
              </a:rPr>
              <a:t>Persistent  HTTP: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Server leaves connection open after sending response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Subsequent HTTP messages  between same client/server sent over open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Client sends requests as soon as it encounters a referenced object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As little as one RTT for all the referenced objects</a:t>
            </a:r>
            <a:endParaRPr/>
          </a:p>
        </p:txBody>
      </p:sp>
      <p:grpSp>
        <p:nvGrpSpPr>
          <p:cNvPr id="648" name="Google Shape;648;p52"/>
          <p:cNvGrpSpPr/>
          <p:nvPr/>
        </p:nvGrpSpPr>
        <p:grpSpPr>
          <a:xfrm>
            <a:off x="4233117" y="1138047"/>
            <a:ext cx="3689091" cy="5719953"/>
            <a:chOff x="4233117" y="1138047"/>
            <a:chExt cx="3689091" cy="5719953"/>
          </a:xfrm>
        </p:grpSpPr>
        <p:pic>
          <p:nvPicPr>
            <p:cNvPr id="649" name="Google Shape;649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33117" y="1138047"/>
              <a:ext cx="3689091" cy="5719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0" name="Google Shape;650;p52"/>
            <p:cNvSpPr txBox="1"/>
            <p:nvPr/>
          </p:nvSpPr>
          <p:spPr>
            <a:xfrm>
              <a:off x="5696984" y="3369862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b="1" baseline="3000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nd</a:t>
              </a: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 object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52"/>
            <p:cNvSpPr txBox="1"/>
            <p:nvPr/>
          </p:nvSpPr>
          <p:spPr>
            <a:xfrm>
              <a:off x="5849384" y="4381458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r>
                <a:rPr b="1" baseline="3000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rd</a:t>
              </a: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 object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3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COOKIES</a:t>
            </a:r>
            <a:endParaRPr/>
          </a:p>
        </p:txBody>
      </p:sp>
      <p:pic>
        <p:nvPicPr>
          <p:cNvPr descr="https://tse3.mm.bing.net/th?id=OIP.tGlpqH1AIyAOHF5G2HGXRQHaGL&amp;pid=Api&amp;P=0&amp;w=184&amp;h=154" id="657" name="Google Shape;65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7658" y="3818483"/>
            <a:ext cx="2645317" cy="2214017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53"/>
          <p:cNvSpPr txBox="1"/>
          <p:nvPr/>
        </p:nvSpPr>
        <p:spPr>
          <a:xfrm>
            <a:off x="8442025" y="4083675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4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4"/>
          <p:cNvSpPr txBox="1"/>
          <p:nvPr>
            <p:ph type="title"/>
          </p:nvPr>
        </p:nvSpPr>
        <p:spPr>
          <a:xfrm>
            <a:off x="1530109" y="355710"/>
            <a:ext cx="100188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628"/>
              <a:buNone/>
            </a:pPr>
            <a:r>
              <a:rPr b="1" lang="en-US" sz="4033"/>
              <a:t>Objectives -Part 4</a:t>
            </a:r>
            <a:br>
              <a:rPr b="1" lang="en-US" sz="4033"/>
            </a:br>
            <a:r>
              <a:rPr b="1" lang="en-US"/>
              <a:t> </a:t>
            </a:r>
            <a:endParaRPr/>
          </a:p>
        </p:txBody>
      </p:sp>
      <p:sp>
        <p:nvSpPr>
          <p:cNvPr id="664" name="Google Shape;664;p54"/>
          <p:cNvSpPr txBox="1"/>
          <p:nvPr>
            <p:ph idx="1" type="body"/>
          </p:nvPr>
        </p:nvSpPr>
        <p:spPr>
          <a:xfrm>
            <a:off x="1484310" y="1541418"/>
            <a:ext cx="10018713" cy="4191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Stateless HTTP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40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Cookies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40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Example of how cookies operate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40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Issues related to cookies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5"/>
          <p:cNvSpPr txBox="1"/>
          <p:nvPr>
            <p:ph type="title"/>
          </p:nvPr>
        </p:nvSpPr>
        <p:spPr>
          <a:xfrm>
            <a:off x="1946263" y="196614"/>
            <a:ext cx="77724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Stateless HTTP</a:t>
            </a:r>
            <a:endParaRPr b="1"/>
          </a:p>
        </p:txBody>
      </p:sp>
      <p:sp>
        <p:nvSpPr>
          <p:cNvPr id="671" name="Google Shape;671;p55"/>
          <p:cNvSpPr txBox="1"/>
          <p:nvPr>
            <p:ph idx="2" type="body"/>
          </p:nvPr>
        </p:nvSpPr>
        <p:spPr>
          <a:xfrm>
            <a:off x="1813631" y="4246169"/>
            <a:ext cx="5071409" cy="1834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i="1" lang="en-US" sz="3200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HTTP is “stateless”</a:t>
            </a:r>
            <a:endParaRPr b="1" i="1" sz="3200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04470" lvl="0" marL="285750" rtl="0" algn="l">
              <a:lnSpc>
                <a:spcPct val="75000"/>
              </a:lnSpc>
              <a:spcBef>
                <a:spcPts val="1080"/>
              </a:spcBef>
              <a:spcAft>
                <a:spcPts val="0"/>
              </a:spcAft>
              <a:buSzPts val="2200"/>
              <a:buChar char="•"/>
            </a:pPr>
            <a:r>
              <a:rPr lang="en-US" sz="2800"/>
              <a:t>Server maintains no information about past client requests</a:t>
            </a:r>
            <a:endParaRPr sz="2800"/>
          </a:p>
        </p:txBody>
      </p:sp>
      <p:sp>
        <p:nvSpPr>
          <p:cNvPr id="672" name="Google Shape;672;p55"/>
          <p:cNvSpPr/>
          <p:nvPr/>
        </p:nvSpPr>
        <p:spPr>
          <a:xfrm>
            <a:off x="7976543" y="3970890"/>
            <a:ext cx="3752850" cy="284797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0" i="0" lang="en-US" sz="2200" u="none" cap="none" strike="noStrike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Protocols that maintain “state” are complex!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Past history (state) must be maintained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If server/client crashes, their views of “state” may be inconsistent, must be reconciled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3359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73" name="Google Shape;67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2639" y="963926"/>
            <a:ext cx="7409948" cy="2446414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5"/>
          <p:cNvSpPr txBox="1"/>
          <p:nvPr>
            <p:ph idx="2" type="body"/>
          </p:nvPr>
        </p:nvSpPr>
        <p:spPr>
          <a:xfrm>
            <a:off x="1946263" y="3139127"/>
            <a:ext cx="8369312" cy="83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04470" lvl="0" marL="285750" rtl="0" algn="l">
              <a:lnSpc>
                <a:spcPct val="75000"/>
              </a:lnSpc>
              <a:spcBef>
                <a:spcPts val="1080"/>
              </a:spcBef>
              <a:spcAft>
                <a:spcPts val="0"/>
              </a:spcAft>
              <a:buSzPts val="2200"/>
              <a:buChar char="•"/>
            </a:pPr>
            <a:r>
              <a:rPr lang="en-US" sz="2800"/>
              <a:t>Do not remember previous request response chain.</a:t>
            </a:r>
            <a:endParaRPr sz="28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6"/>
          <p:cNvSpPr txBox="1"/>
          <p:nvPr>
            <p:ph type="title"/>
          </p:nvPr>
        </p:nvSpPr>
        <p:spPr>
          <a:xfrm>
            <a:off x="1484310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User-server state: cookies</a:t>
            </a:r>
            <a:endParaRPr/>
          </a:p>
        </p:txBody>
      </p:sp>
      <p:sp>
        <p:nvSpPr>
          <p:cNvPr id="681" name="Google Shape;681;p56"/>
          <p:cNvSpPr txBox="1"/>
          <p:nvPr>
            <p:ph idx="1" type="body"/>
          </p:nvPr>
        </p:nvSpPr>
        <p:spPr>
          <a:xfrm>
            <a:off x="1812130" y="1130906"/>
            <a:ext cx="3810000" cy="5170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/>
              <a:t>Many Websites use cookies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i="1" lang="en-US" sz="2400">
                <a:solidFill>
                  <a:srgbClr val="CC0000"/>
                </a:solidFill>
              </a:rPr>
              <a:t>Four components: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1) Cookie header line of HTTP </a:t>
            </a:r>
            <a:r>
              <a:rPr i="1" lang="en-US" sz="2200"/>
              <a:t>response</a:t>
            </a:r>
            <a:r>
              <a:rPr lang="en-US" sz="2200"/>
              <a:t> message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2) Cookie header line in next HTTP </a:t>
            </a:r>
            <a:r>
              <a:rPr i="1" lang="en-US" sz="2200"/>
              <a:t>request</a:t>
            </a:r>
            <a:r>
              <a:rPr lang="en-US" sz="2200"/>
              <a:t> message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3) Cookie file kept on user’s host, managed by user’s browser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4) Back-end database at Web site</a:t>
            </a:r>
            <a:endParaRPr/>
          </a:p>
        </p:txBody>
      </p:sp>
      <p:sp>
        <p:nvSpPr>
          <p:cNvPr id="682" name="Google Shape;682;p56"/>
          <p:cNvSpPr txBox="1"/>
          <p:nvPr>
            <p:ph idx="2" type="body"/>
          </p:nvPr>
        </p:nvSpPr>
        <p:spPr>
          <a:xfrm>
            <a:off x="6970110" y="1557390"/>
            <a:ext cx="40593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>
                <a:solidFill>
                  <a:srgbClr val="CC0000"/>
                </a:solidFill>
              </a:rPr>
              <a:t>Example: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/>
              <a:t>Susan always access Internet from PC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/>
              <a:t>Visits specific e-commerce site for first time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/>
              <a:t>When initial HTTP requests arrives at site, site creates: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900"/>
              <a:buFont typeface="Arial"/>
              <a:buChar char="•"/>
            </a:pPr>
            <a:r>
              <a:rPr lang="en-US" sz="2000"/>
              <a:t>Unique ID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900"/>
              <a:buFont typeface="Arial"/>
              <a:buChar char="•"/>
            </a:pPr>
            <a:r>
              <a:rPr lang="en-US" sz="2000"/>
              <a:t>Entry in backend database for </a:t>
            </a:r>
            <a:r>
              <a:rPr lang="en-US"/>
              <a:t>ID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7"/>
          <p:cNvSpPr txBox="1"/>
          <p:nvPr>
            <p:ph idx="11" type="ftr"/>
          </p:nvPr>
        </p:nvSpPr>
        <p:spPr>
          <a:xfrm>
            <a:off x="978635" y="64928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b="0" i="0"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Layer</a:t>
            </a:r>
            <a:endParaRPr/>
          </a:p>
        </p:txBody>
      </p:sp>
      <p:sp>
        <p:nvSpPr>
          <p:cNvPr id="689" name="Google Shape;689;p57"/>
          <p:cNvSpPr txBox="1"/>
          <p:nvPr>
            <p:ph type="title"/>
          </p:nvPr>
        </p:nvSpPr>
        <p:spPr>
          <a:xfrm>
            <a:off x="1955800" y="153988"/>
            <a:ext cx="7772400" cy="773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>
                <a:latin typeface="Corbel"/>
                <a:ea typeface="Corbel"/>
                <a:cs typeface="Corbel"/>
                <a:sym typeface="Corbel"/>
              </a:rPr>
              <a:t>Cookies: keeping “state” (cont.)</a:t>
            </a:r>
            <a:endParaRPr b="1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690" name="Google Shape;690;p57"/>
          <p:cNvCxnSpPr/>
          <p:nvPr/>
        </p:nvCxnSpPr>
        <p:spPr>
          <a:xfrm>
            <a:off x="6945510" y="1880211"/>
            <a:ext cx="51459" cy="417482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grpSp>
        <p:nvGrpSpPr>
          <p:cNvPr id="691" name="Google Shape;691;p57"/>
          <p:cNvGrpSpPr/>
          <p:nvPr/>
        </p:nvGrpSpPr>
        <p:grpSpPr>
          <a:xfrm>
            <a:off x="6645683" y="1195998"/>
            <a:ext cx="423863" cy="684213"/>
            <a:chOff x="4140" y="429"/>
            <a:chExt cx="1425" cy="2396"/>
          </a:xfrm>
        </p:grpSpPr>
        <p:sp>
          <p:nvSpPr>
            <p:cNvPr id="692" name="Google Shape;692;p57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3" name="Google Shape;693;p57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7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5" name="Google Shape;695;p57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6" name="Google Shape;696;p57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7" name="Google Shape;697;p57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698" name="Google Shape;698;p57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57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0" name="Google Shape;700;p57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1" name="Google Shape;701;p57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702" name="Google Shape;702;p57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57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4" name="Google Shape;704;p57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57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6" name="Google Shape;706;p57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707" name="Google Shape;707;p57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57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9" name="Google Shape;709;p57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710" name="Google Shape;710;p57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711" name="Google Shape;711;p57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57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3" name="Google Shape;713;p57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7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5" name="Google Shape;715;p57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6" name="Google Shape;716;p57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7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8" name="Google Shape;718;p57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7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7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7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7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7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4" name="Google Shape;724;p57"/>
          <p:cNvGrpSpPr/>
          <p:nvPr/>
        </p:nvGrpSpPr>
        <p:grpSpPr>
          <a:xfrm>
            <a:off x="2959288" y="1221213"/>
            <a:ext cx="698500" cy="709613"/>
            <a:chOff x="-44" y="1473"/>
            <a:chExt cx="981" cy="1105"/>
          </a:xfrm>
        </p:grpSpPr>
        <p:pic>
          <p:nvPicPr>
            <p:cNvPr descr="desktop_computer_stylized_medium" id="725" name="Google Shape;725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6" name="Google Shape;726;p5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cxnSp>
        <p:nvCxnSpPr>
          <p:cNvPr id="727" name="Google Shape;727;p57"/>
          <p:cNvCxnSpPr/>
          <p:nvPr/>
        </p:nvCxnSpPr>
        <p:spPr>
          <a:xfrm>
            <a:off x="3271644" y="1963609"/>
            <a:ext cx="0" cy="409142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728" name="Google Shape;728;p57"/>
          <p:cNvSpPr txBox="1"/>
          <p:nvPr/>
        </p:nvSpPr>
        <p:spPr>
          <a:xfrm>
            <a:off x="2987481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7"/>
          <p:cNvSpPr txBox="1"/>
          <p:nvPr/>
        </p:nvSpPr>
        <p:spPr>
          <a:xfrm>
            <a:off x="6707154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57"/>
          <p:cNvCxnSpPr/>
          <p:nvPr/>
        </p:nvCxnSpPr>
        <p:spPr>
          <a:xfrm>
            <a:off x="3271644" y="2228929"/>
            <a:ext cx="3648583" cy="809386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1" name="Google Shape;731;p57"/>
          <p:cNvSpPr txBox="1"/>
          <p:nvPr/>
        </p:nvSpPr>
        <p:spPr>
          <a:xfrm rot="708630">
            <a:off x="3951695" y="2314809"/>
            <a:ext cx="2689919" cy="317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Usual HTTP Request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57"/>
          <p:cNvSpPr txBox="1"/>
          <p:nvPr/>
        </p:nvSpPr>
        <p:spPr>
          <a:xfrm>
            <a:off x="1752388" y="2441593"/>
            <a:ext cx="13180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3" name="Google Shape;733;p57"/>
          <p:cNvGrpSpPr/>
          <p:nvPr/>
        </p:nvGrpSpPr>
        <p:grpSpPr>
          <a:xfrm>
            <a:off x="1752388" y="1852686"/>
            <a:ext cx="862432" cy="517750"/>
            <a:chOff x="1752387" y="1852685"/>
            <a:chExt cx="1072463" cy="628445"/>
          </a:xfrm>
        </p:grpSpPr>
        <p:pic>
          <p:nvPicPr>
            <p:cNvPr id="734" name="Google Shape;734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6" name="Google Shape;736;p57"/>
          <p:cNvGrpSpPr/>
          <p:nvPr/>
        </p:nvGrpSpPr>
        <p:grpSpPr>
          <a:xfrm>
            <a:off x="10228721" y="3104951"/>
            <a:ext cx="1963279" cy="1305526"/>
            <a:chOff x="10228721" y="3104951"/>
            <a:chExt cx="1963279" cy="1305526"/>
          </a:xfrm>
        </p:grpSpPr>
        <p:pic>
          <p:nvPicPr>
            <p:cNvPr id="737" name="Google Shape;737;p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674186" y="3104951"/>
              <a:ext cx="941986" cy="9419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p57"/>
            <p:cNvSpPr txBox="1"/>
            <p:nvPr/>
          </p:nvSpPr>
          <p:spPr>
            <a:xfrm>
              <a:off x="10228721" y="4102741"/>
              <a:ext cx="1963279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Amazon Server </a:t>
              </a:r>
              <a:endParaRPr b="1" i="0" sz="1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9" name="Google Shape;739;p57"/>
          <p:cNvGrpSpPr/>
          <p:nvPr/>
        </p:nvGrpSpPr>
        <p:grpSpPr>
          <a:xfrm>
            <a:off x="3256916" y="2770758"/>
            <a:ext cx="3663312" cy="1052040"/>
            <a:chOff x="3256916" y="2621334"/>
            <a:chExt cx="3663312" cy="1052040"/>
          </a:xfrm>
        </p:grpSpPr>
        <p:cxnSp>
          <p:nvCxnSpPr>
            <p:cNvPr id="740" name="Google Shape;740;p57"/>
            <p:cNvCxnSpPr/>
            <p:nvPr/>
          </p:nvCxnSpPr>
          <p:spPr>
            <a:xfrm flipH="1">
              <a:off x="3256916" y="3006537"/>
              <a:ext cx="3663312" cy="666837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41" name="Google Shape;741;p57"/>
            <p:cNvSpPr txBox="1"/>
            <p:nvPr/>
          </p:nvSpPr>
          <p:spPr>
            <a:xfrm rot="-552037">
              <a:off x="3624006" y="2812807"/>
              <a:ext cx="2438452" cy="5395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Set-cookie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2" name="Google Shape;742;p57"/>
          <p:cNvSpPr txBox="1"/>
          <p:nvPr/>
        </p:nvSpPr>
        <p:spPr>
          <a:xfrm>
            <a:off x="1456692" y="3739585"/>
            <a:ext cx="1728786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Amazon 1678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3" name="Google Shape;743;p57"/>
          <p:cNvGrpSpPr/>
          <p:nvPr/>
        </p:nvGrpSpPr>
        <p:grpSpPr>
          <a:xfrm>
            <a:off x="1718038" y="3300102"/>
            <a:ext cx="597726" cy="382669"/>
            <a:chOff x="1752387" y="1852685"/>
            <a:chExt cx="1072463" cy="628445"/>
          </a:xfrm>
        </p:grpSpPr>
        <p:pic>
          <p:nvPicPr>
            <p:cNvPr id="744" name="Google Shape;744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5" name="Google Shape;745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6" name="Google Shape;746;p57"/>
          <p:cNvGrpSpPr/>
          <p:nvPr/>
        </p:nvGrpSpPr>
        <p:grpSpPr>
          <a:xfrm>
            <a:off x="3315964" y="3632838"/>
            <a:ext cx="3754990" cy="1347525"/>
            <a:chOff x="3315964" y="3632838"/>
            <a:chExt cx="3754990" cy="1347525"/>
          </a:xfrm>
        </p:grpSpPr>
        <p:cxnSp>
          <p:nvCxnSpPr>
            <p:cNvPr id="747" name="Google Shape;747;p57"/>
            <p:cNvCxnSpPr/>
            <p:nvPr/>
          </p:nvCxnSpPr>
          <p:spPr>
            <a:xfrm>
              <a:off x="3315964" y="3932857"/>
              <a:ext cx="3667917" cy="970138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48" name="Google Shape;748;p57"/>
            <p:cNvSpPr txBox="1"/>
            <p:nvPr/>
          </p:nvSpPr>
          <p:spPr>
            <a:xfrm rot="877584">
              <a:off x="4337420" y="3961270"/>
              <a:ext cx="2689919" cy="69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Request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: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9" name="Google Shape;749;p57"/>
          <p:cNvGrpSpPr/>
          <p:nvPr/>
        </p:nvGrpSpPr>
        <p:grpSpPr>
          <a:xfrm>
            <a:off x="3322651" y="4559105"/>
            <a:ext cx="3663312" cy="1137238"/>
            <a:chOff x="3256916" y="2588698"/>
            <a:chExt cx="3663312" cy="1137238"/>
          </a:xfrm>
        </p:grpSpPr>
        <p:cxnSp>
          <p:nvCxnSpPr>
            <p:cNvPr id="750" name="Google Shape;750;p57"/>
            <p:cNvCxnSpPr/>
            <p:nvPr/>
          </p:nvCxnSpPr>
          <p:spPr>
            <a:xfrm flipH="1">
              <a:off x="3256916" y="3006537"/>
              <a:ext cx="3663312" cy="666837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51" name="Google Shape;751;p57"/>
            <p:cNvSpPr txBox="1"/>
            <p:nvPr/>
          </p:nvSpPr>
          <p:spPr>
            <a:xfrm rot="-552037">
              <a:off x="3624006" y="2778772"/>
              <a:ext cx="2438452" cy="7570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: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52" name="Google Shape;752;p57"/>
          <p:cNvCxnSpPr/>
          <p:nvPr/>
        </p:nvCxnSpPr>
        <p:spPr>
          <a:xfrm>
            <a:off x="7072627" y="3075673"/>
            <a:ext cx="57188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3" name="Google Shape;753;p57"/>
          <p:cNvSpPr txBox="1"/>
          <p:nvPr/>
        </p:nvSpPr>
        <p:spPr>
          <a:xfrm>
            <a:off x="7644512" y="2821853"/>
            <a:ext cx="1431789" cy="8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Server creates ID for user 1678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57"/>
          <p:cNvSpPr txBox="1"/>
          <p:nvPr/>
        </p:nvSpPr>
        <p:spPr>
          <a:xfrm>
            <a:off x="7647785" y="4561850"/>
            <a:ext cx="1017655" cy="8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Cookie specific action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5" name="Google Shape;755;p57"/>
          <p:cNvGrpSpPr/>
          <p:nvPr/>
        </p:nvGrpSpPr>
        <p:grpSpPr>
          <a:xfrm>
            <a:off x="9076301" y="2712091"/>
            <a:ext cx="1597800" cy="863856"/>
            <a:chOff x="9076301" y="2712091"/>
            <a:chExt cx="1597800" cy="863856"/>
          </a:xfrm>
        </p:grpSpPr>
        <p:cxnSp>
          <p:nvCxnSpPr>
            <p:cNvPr id="756" name="Google Shape;756;p57"/>
            <p:cNvCxnSpPr>
              <a:stCxn id="753" idx="3"/>
              <a:endCxn id="737" idx="1"/>
            </p:cNvCxnSpPr>
            <p:nvPr/>
          </p:nvCxnSpPr>
          <p:spPr>
            <a:xfrm>
              <a:off x="9076301" y="3236946"/>
              <a:ext cx="1597800" cy="33900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57" name="Google Shape;757;p57"/>
            <p:cNvSpPr txBox="1"/>
            <p:nvPr/>
          </p:nvSpPr>
          <p:spPr>
            <a:xfrm rot="759828">
              <a:off x="9106669" y="2868769"/>
              <a:ext cx="1474940" cy="410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Entry in backend database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58" name="Google Shape;758;p57"/>
          <p:cNvCxnSpPr/>
          <p:nvPr/>
        </p:nvCxnSpPr>
        <p:spPr>
          <a:xfrm>
            <a:off x="7072627" y="4940351"/>
            <a:ext cx="57188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59" name="Google Shape;759;p57"/>
          <p:cNvGrpSpPr/>
          <p:nvPr/>
        </p:nvGrpSpPr>
        <p:grpSpPr>
          <a:xfrm>
            <a:off x="8478685" y="3833453"/>
            <a:ext cx="1917353" cy="1092437"/>
            <a:chOff x="8478685" y="3833453"/>
            <a:chExt cx="1917353" cy="1092437"/>
          </a:xfrm>
        </p:grpSpPr>
        <p:cxnSp>
          <p:nvCxnSpPr>
            <p:cNvPr id="760" name="Google Shape;760;p57"/>
            <p:cNvCxnSpPr/>
            <p:nvPr/>
          </p:nvCxnSpPr>
          <p:spPr>
            <a:xfrm flipH="1" rot="10800000">
              <a:off x="8478685" y="4046937"/>
              <a:ext cx="1917353" cy="878953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761" name="Google Shape;761;p57"/>
            <p:cNvSpPr txBox="1"/>
            <p:nvPr/>
          </p:nvSpPr>
          <p:spPr>
            <a:xfrm rot="-1480140">
              <a:off x="8651115" y="4129670"/>
              <a:ext cx="1474940" cy="253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2" name="Google Shape;762;p57"/>
          <p:cNvGrpSpPr/>
          <p:nvPr/>
        </p:nvGrpSpPr>
        <p:grpSpPr>
          <a:xfrm>
            <a:off x="2352404" y="5392037"/>
            <a:ext cx="597726" cy="382669"/>
            <a:chOff x="1752387" y="1852685"/>
            <a:chExt cx="1072463" cy="628445"/>
          </a:xfrm>
        </p:grpSpPr>
        <p:pic>
          <p:nvPicPr>
            <p:cNvPr id="763" name="Google Shape;763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4" name="Google Shape;764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8"/>
          <p:cNvSpPr txBox="1"/>
          <p:nvPr>
            <p:ph idx="11" type="ftr"/>
          </p:nvPr>
        </p:nvSpPr>
        <p:spPr>
          <a:xfrm>
            <a:off x="978635" y="64928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b="0" i="0"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Layer</a:t>
            </a:r>
            <a:endParaRPr/>
          </a:p>
        </p:txBody>
      </p:sp>
      <p:sp>
        <p:nvSpPr>
          <p:cNvPr id="771" name="Google Shape;771;p58"/>
          <p:cNvSpPr txBox="1"/>
          <p:nvPr>
            <p:ph type="title"/>
          </p:nvPr>
        </p:nvSpPr>
        <p:spPr>
          <a:xfrm>
            <a:off x="1955800" y="153988"/>
            <a:ext cx="7772400" cy="773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>
                <a:latin typeface="Corbel"/>
                <a:ea typeface="Corbel"/>
                <a:cs typeface="Corbel"/>
                <a:sym typeface="Corbel"/>
              </a:rPr>
              <a:t>Cookies: keeping “state” (cont.)</a:t>
            </a:r>
            <a:endParaRPr b="1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772" name="Google Shape;772;p58"/>
          <p:cNvCxnSpPr/>
          <p:nvPr/>
        </p:nvCxnSpPr>
        <p:spPr>
          <a:xfrm>
            <a:off x="6945510" y="1880211"/>
            <a:ext cx="51459" cy="417482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grpSp>
        <p:nvGrpSpPr>
          <p:cNvPr id="773" name="Google Shape;773;p58"/>
          <p:cNvGrpSpPr/>
          <p:nvPr/>
        </p:nvGrpSpPr>
        <p:grpSpPr>
          <a:xfrm>
            <a:off x="6645683" y="1195998"/>
            <a:ext cx="423863" cy="684213"/>
            <a:chOff x="4140" y="429"/>
            <a:chExt cx="1425" cy="2396"/>
          </a:xfrm>
        </p:grpSpPr>
        <p:sp>
          <p:nvSpPr>
            <p:cNvPr id="774" name="Google Shape;774;p58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5" name="Google Shape;775;p58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58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7" name="Google Shape;777;p58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8" name="Google Shape;778;p58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9" name="Google Shape;779;p58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780" name="Google Shape;780;p58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58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2" name="Google Shape;782;p58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3" name="Google Shape;783;p58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784" name="Google Shape;784;p58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58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6" name="Google Shape;786;p58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58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8" name="Google Shape;788;p58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789" name="Google Shape;789;p58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58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1" name="Google Shape;791;p58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792" name="Google Shape;792;p58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793" name="Google Shape;793;p58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58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5" name="Google Shape;795;p58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58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7" name="Google Shape;797;p58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8" name="Google Shape;798;p58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58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0" name="Google Shape;800;p58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8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58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8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58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8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6" name="Google Shape;806;p58"/>
          <p:cNvGrpSpPr/>
          <p:nvPr/>
        </p:nvGrpSpPr>
        <p:grpSpPr>
          <a:xfrm>
            <a:off x="2959288" y="1221213"/>
            <a:ext cx="698500" cy="709613"/>
            <a:chOff x="-44" y="1473"/>
            <a:chExt cx="981" cy="1105"/>
          </a:xfrm>
        </p:grpSpPr>
        <p:pic>
          <p:nvPicPr>
            <p:cNvPr descr="desktop_computer_stylized_medium" id="807" name="Google Shape;807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8" name="Google Shape;808;p5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cxnSp>
        <p:nvCxnSpPr>
          <p:cNvPr id="809" name="Google Shape;809;p58"/>
          <p:cNvCxnSpPr/>
          <p:nvPr/>
        </p:nvCxnSpPr>
        <p:spPr>
          <a:xfrm>
            <a:off x="3271644" y="1963609"/>
            <a:ext cx="0" cy="409142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810" name="Google Shape;810;p58"/>
          <p:cNvSpPr txBox="1"/>
          <p:nvPr/>
        </p:nvSpPr>
        <p:spPr>
          <a:xfrm>
            <a:off x="2987481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58"/>
          <p:cNvSpPr txBox="1"/>
          <p:nvPr/>
        </p:nvSpPr>
        <p:spPr>
          <a:xfrm>
            <a:off x="6707154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58"/>
          <p:cNvSpPr txBox="1"/>
          <p:nvPr/>
        </p:nvSpPr>
        <p:spPr>
          <a:xfrm>
            <a:off x="1456692" y="2441593"/>
            <a:ext cx="1613735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Amazon 1678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3" name="Google Shape;813;p58"/>
          <p:cNvGrpSpPr/>
          <p:nvPr/>
        </p:nvGrpSpPr>
        <p:grpSpPr>
          <a:xfrm>
            <a:off x="1752388" y="1852686"/>
            <a:ext cx="862432" cy="517750"/>
            <a:chOff x="1752387" y="1852685"/>
            <a:chExt cx="1072463" cy="628445"/>
          </a:xfrm>
        </p:grpSpPr>
        <p:pic>
          <p:nvPicPr>
            <p:cNvPr id="814" name="Google Shape;814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6" name="Google Shape;816;p58"/>
          <p:cNvGrpSpPr/>
          <p:nvPr/>
        </p:nvGrpSpPr>
        <p:grpSpPr>
          <a:xfrm>
            <a:off x="10228721" y="2798448"/>
            <a:ext cx="1963279" cy="1305526"/>
            <a:chOff x="10228721" y="3104951"/>
            <a:chExt cx="1963279" cy="1305526"/>
          </a:xfrm>
        </p:grpSpPr>
        <p:pic>
          <p:nvPicPr>
            <p:cNvPr id="817" name="Google Shape;817;p5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674186" y="3104951"/>
              <a:ext cx="941986" cy="9419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8" name="Google Shape;818;p58"/>
            <p:cNvSpPr txBox="1"/>
            <p:nvPr/>
          </p:nvSpPr>
          <p:spPr>
            <a:xfrm>
              <a:off x="10228721" y="4102741"/>
              <a:ext cx="1963279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Amazon Server </a:t>
              </a:r>
              <a:endParaRPr b="1" i="0" sz="1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9" name="Google Shape;819;p58"/>
          <p:cNvGrpSpPr/>
          <p:nvPr/>
        </p:nvGrpSpPr>
        <p:grpSpPr>
          <a:xfrm>
            <a:off x="3384033" y="3273597"/>
            <a:ext cx="3561477" cy="1652293"/>
            <a:chOff x="3231634" y="3113518"/>
            <a:chExt cx="3561477" cy="1652293"/>
          </a:xfrm>
        </p:grpSpPr>
        <p:cxnSp>
          <p:nvCxnSpPr>
            <p:cNvPr id="820" name="Google Shape;820;p58"/>
            <p:cNvCxnSpPr/>
            <p:nvPr/>
          </p:nvCxnSpPr>
          <p:spPr>
            <a:xfrm flipH="1">
              <a:off x="3231634" y="3276210"/>
              <a:ext cx="3561477" cy="1489601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21" name="Google Shape;821;p58"/>
            <p:cNvSpPr txBox="1"/>
            <p:nvPr/>
          </p:nvSpPr>
          <p:spPr>
            <a:xfrm rot="-1260858">
              <a:off x="3543262" y="3532790"/>
              <a:ext cx="2438452" cy="5395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2" name="Google Shape;822;p58"/>
          <p:cNvSpPr txBox="1"/>
          <p:nvPr/>
        </p:nvSpPr>
        <p:spPr>
          <a:xfrm>
            <a:off x="1564934" y="5158532"/>
            <a:ext cx="1728786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Amazon 1678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3" name="Google Shape;823;p58"/>
          <p:cNvGrpSpPr/>
          <p:nvPr/>
        </p:nvGrpSpPr>
        <p:grpSpPr>
          <a:xfrm>
            <a:off x="3271644" y="1766054"/>
            <a:ext cx="3673866" cy="1534048"/>
            <a:chOff x="3271644" y="1766054"/>
            <a:chExt cx="3673866" cy="1534048"/>
          </a:xfrm>
        </p:grpSpPr>
        <p:cxnSp>
          <p:nvCxnSpPr>
            <p:cNvPr id="824" name="Google Shape;824;p58"/>
            <p:cNvCxnSpPr/>
            <p:nvPr/>
          </p:nvCxnSpPr>
          <p:spPr>
            <a:xfrm>
              <a:off x="3271644" y="2228929"/>
              <a:ext cx="3673866" cy="1071173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25" name="Google Shape;825;p58"/>
            <p:cNvSpPr txBox="1"/>
            <p:nvPr/>
          </p:nvSpPr>
          <p:spPr>
            <a:xfrm rot="877584">
              <a:off x="3723617" y="2094486"/>
              <a:ext cx="2689919" cy="69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Request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: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26" name="Google Shape;826;p58"/>
          <p:cNvCxnSpPr/>
          <p:nvPr/>
        </p:nvCxnSpPr>
        <p:spPr>
          <a:xfrm>
            <a:off x="7075900" y="3300104"/>
            <a:ext cx="57188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7" name="Google Shape;827;p58"/>
          <p:cNvSpPr txBox="1"/>
          <p:nvPr/>
        </p:nvSpPr>
        <p:spPr>
          <a:xfrm>
            <a:off x="7647785" y="2915502"/>
            <a:ext cx="1017655" cy="8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Cookie specific action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8" name="Google Shape;828;p58"/>
          <p:cNvGrpSpPr/>
          <p:nvPr/>
        </p:nvGrpSpPr>
        <p:grpSpPr>
          <a:xfrm>
            <a:off x="8478685" y="3070983"/>
            <a:ext cx="1917353" cy="411853"/>
            <a:chOff x="8478685" y="3635085"/>
            <a:chExt cx="1917353" cy="411853"/>
          </a:xfrm>
        </p:grpSpPr>
        <p:cxnSp>
          <p:nvCxnSpPr>
            <p:cNvPr id="829" name="Google Shape;829;p58"/>
            <p:cNvCxnSpPr/>
            <p:nvPr/>
          </p:nvCxnSpPr>
          <p:spPr>
            <a:xfrm>
              <a:off x="8478685" y="4046937"/>
              <a:ext cx="1917353" cy="1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830" name="Google Shape;830;p58"/>
            <p:cNvSpPr txBox="1"/>
            <p:nvPr/>
          </p:nvSpPr>
          <p:spPr>
            <a:xfrm>
              <a:off x="8897098" y="3635085"/>
              <a:ext cx="1474940" cy="253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1" name="Google Shape;831;p58"/>
          <p:cNvGrpSpPr/>
          <p:nvPr/>
        </p:nvGrpSpPr>
        <p:grpSpPr>
          <a:xfrm>
            <a:off x="2315957" y="4734555"/>
            <a:ext cx="597726" cy="382669"/>
            <a:chOff x="1752387" y="1852685"/>
            <a:chExt cx="1072463" cy="628445"/>
          </a:xfrm>
        </p:grpSpPr>
        <p:pic>
          <p:nvPicPr>
            <p:cNvPr id="832" name="Google Shape;832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3" name="Google Shape;833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4" name="Google Shape;834;p58"/>
          <p:cNvSpPr/>
          <p:nvPr/>
        </p:nvSpPr>
        <p:spPr>
          <a:xfrm>
            <a:off x="8229679" y="1186813"/>
            <a:ext cx="3386493" cy="4693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One week later</a:t>
            </a:r>
            <a:endParaRPr b="0" i="0" sz="28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1484310" y="0"/>
            <a:ext cx="10018713" cy="11433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Network Models</a:t>
            </a:r>
            <a:endParaRPr/>
          </a:p>
        </p:txBody>
      </p:sp>
      <p:sp>
        <p:nvSpPr>
          <p:cNvPr id="182" name="Google Shape;182;p2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Application Layer</a:t>
            </a:r>
            <a:endParaRPr/>
          </a:p>
        </p:txBody>
      </p:sp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4170" y="1528370"/>
            <a:ext cx="3194229" cy="5318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5498" y="1510109"/>
            <a:ext cx="3257525" cy="522848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/>
          <p:nvPr/>
        </p:nvSpPr>
        <p:spPr>
          <a:xfrm>
            <a:off x="4699259" y="1944177"/>
            <a:ext cx="389604" cy="130361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4766990" y="5577977"/>
            <a:ext cx="547849" cy="1197535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"/>
          <p:cNvSpPr/>
          <p:nvPr/>
        </p:nvSpPr>
        <p:spPr>
          <a:xfrm>
            <a:off x="5490602" y="2595983"/>
            <a:ext cx="2751519" cy="45719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9" name="Google Shape;189;p23"/>
          <p:cNvSpPr/>
          <p:nvPr/>
        </p:nvSpPr>
        <p:spPr>
          <a:xfrm flipH="1" rot="10800000">
            <a:off x="5490602" y="6176745"/>
            <a:ext cx="2055140" cy="45719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0" name="Google Shape;190;p23"/>
          <p:cNvGrpSpPr/>
          <p:nvPr/>
        </p:nvGrpSpPr>
        <p:grpSpPr>
          <a:xfrm>
            <a:off x="4846583" y="1510109"/>
            <a:ext cx="3327156" cy="5336653"/>
            <a:chOff x="3199598" y="1730653"/>
            <a:chExt cx="2495367" cy="5127347"/>
          </a:xfrm>
        </p:grpSpPr>
        <p:pic>
          <p:nvPicPr>
            <p:cNvPr id="191" name="Google Shape;191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99598" y="1730653"/>
              <a:ext cx="2495367" cy="51273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23"/>
            <p:cNvSpPr txBox="1"/>
            <p:nvPr/>
          </p:nvSpPr>
          <p:spPr>
            <a:xfrm>
              <a:off x="4933743" y="2989313"/>
              <a:ext cx="5844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D8008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3"/>
            <p:cNvSpPr txBox="1"/>
            <p:nvPr/>
          </p:nvSpPr>
          <p:spPr>
            <a:xfrm>
              <a:off x="3708735" y="4124352"/>
              <a:ext cx="16183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Port Numbers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23"/>
          <p:cNvSpPr/>
          <p:nvPr/>
        </p:nvSpPr>
        <p:spPr>
          <a:xfrm>
            <a:off x="5088863" y="1938789"/>
            <a:ext cx="2849122" cy="111197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2585527" y="6294412"/>
            <a:ext cx="1441581" cy="338554"/>
          </a:xfrm>
          <a:prstGeom prst="rect">
            <a:avLst/>
          </a:prstGeom>
          <a:solidFill>
            <a:srgbClr val="EA756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2486872" y="5712018"/>
            <a:ext cx="1441581" cy="338554"/>
          </a:xfrm>
          <a:prstGeom prst="rect">
            <a:avLst/>
          </a:prstGeom>
          <a:solidFill>
            <a:srgbClr val="EA756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9"/>
          <p:cNvSpPr txBox="1"/>
          <p:nvPr>
            <p:ph type="title"/>
          </p:nvPr>
        </p:nvSpPr>
        <p:spPr>
          <a:xfrm>
            <a:off x="1897063" y="207963"/>
            <a:ext cx="7772400" cy="925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Cookies (continued)</a:t>
            </a:r>
            <a:endParaRPr/>
          </a:p>
        </p:txBody>
      </p:sp>
      <p:sp>
        <p:nvSpPr>
          <p:cNvPr id="841" name="Google Shape;841;p59"/>
          <p:cNvSpPr txBox="1"/>
          <p:nvPr>
            <p:ph idx="1" type="body"/>
          </p:nvPr>
        </p:nvSpPr>
        <p:spPr>
          <a:xfrm>
            <a:off x="1463513" y="1231413"/>
            <a:ext cx="3810000" cy="26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i="1" lang="en-US" sz="2400">
                <a:solidFill>
                  <a:srgbClr val="0070C0"/>
                </a:solidFill>
              </a:rPr>
              <a:t>What cookies can be used for:</a:t>
            </a:r>
            <a:endParaRPr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Authorization</a:t>
            </a:r>
            <a:endParaRPr sz="2200"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Shopping carts</a:t>
            </a:r>
            <a:endParaRPr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Recommendations</a:t>
            </a:r>
            <a:endParaRPr sz="2200"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User session state (Web email)</a:t>
            </a:r>
            <a:endParaRPr/>
          </a:p>
        </p:txBody>
      </p:sp>
      <p:sp>
        <p:nvSpPr>
          <p:cNvPr id="842" name="Google Shape;842;p59"/>
          <p:cNvSpPr/>
          <p:nvPr/>
        </p:nvSpPr>
        <p:spPr>
          <a:xfrm>
            <a:off x="5859475" y="1309764"/>
            <a:ext cx="3810000" cy="2065200"/>
          </a:xfrm>
          <a:prstGeom prst="rect">
            <a:avLst/>
          </a:prstGeom>
          <a:noFill/>
          <a:ln cap="flat" cmpd="sng" w="19050">
            <a:solidFill>
              <a:srgbClr val="0000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Cookies and privacy: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Cookies permit sites to learn a lot about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You may supply name and email to sites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59"/>
          <p:cNvSpPr txBox="1"/>
          <p:nvPr/>
        </p:nvSpPr>
        <p:spPr>
          <a:xfrm>
            <a:off x="8382013" y="1183889"/>
            <a:ext cx="11352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99"/>
                </a:solidFill>
                <a:latin typeface="Gill Sans"/>
                <a:ea typeface="Gill Sans"/>
                <a:cs typeface="Gill Sans"/>
                <a:sym typeface="Gill Sans"/>
              </a:rPr>
              <a:t>aside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59"/>
          <p:cNvSpPr/>
          <p:nvPr/>
        </p:nvSpPr>
        <p:spPr>
          <a:xfrm>
            <a:off x="1138350" y="3822375"/>
            <a:ext cx="4369800" cy="24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How to keep “state”: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Protocol endpoints: maintain state at sender/receiver over multiple transactions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Cookies: http messages carry state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5" name="Google Shape;84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2563" y="1645601"/>
            <a:ext cx="301942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300" y="3538512"/>
            <a:ext cx="6438699" cy="3319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0"/>
          <p:cNvSpPr txBox="1"/>
          <p:nvPr>
            <p:ph type="ctrTitle"/>
          </p:nvPr>
        </p:nvSpPr>
        <p:spPr>
          <a:xfrm>
            <a:off x="1449977" y="1380068"/>
            <a:ext cx="10053046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Web Cache or Proxy Server</a:t>
            </a:r>
            <a:endParaRPr/>
          </a:p>
        </p:txBody>
      </p:sp>
      <p:sp>
        <p:nvSpPr>
          <p:cNvPr id="852" name="Google Shape;852;p60"/>
          <p:cNvSpPr txBox="1"/>
          <p:nvPr/>
        </p:nvSpPr>
        <p:spPr>
          <a:xfrm>
            <a:off x="6345250" y="4202700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5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1"/>
          <p:cNvSpPr txBox="1"/>
          <p:nvPr>
            <p:ph type="title"/>
          </p:nvPr>
        </p:nvSpPr>
        <p:spPr>
          <a:xfrm>
            <a:off x="1484311" y="685801"/>
            <a:ext cx="10018713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Objectives - Part 5</a:t>
            </a:r>
            <a:endParaRPr/>
          </a:p>
        </p:txBody>
      </p:sp>
      <p:sp>
        <p:nvSpPr>
          <p:cNvPr id="858" name="Google Shape;858;p61"/>
          <p:cNvSpPr txBox="1"/>
          <p:nvPr>
            <p:ph idx="1" type="body"/>
          </p:nvPr>
        </p:nvSpPr>
        <p:spPr>
          <a:xfrm>
            <a:off x="1738310" y="1803402"/>
            <a:ext cx="10018713" cy="4381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What is a Web Cache (Proxy Servers)?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Advantages of Web Cache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Web Caching Example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Problems of Web Caching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Conditional-GET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4" name="Google Shape;864;p62"/>
          <p:cNvGrpSpPr/>
          <p:nvPr/>
        </p:nvGrpSpPr>
        <p:grpSpPr>
          <a:xfrm>
            <a:off x="5551489" y="2695575"/>
            <a:ext cx="687387" cy="763588"/>
            <a:chOff x="-44" y="1473"/>
            <a:chExt cx="981" cy="1105"/>
          </a:xfrm>
        </p:grpSpPr>
        <p:pic>
          <p:nvPicPr>
            <p:cNvPr descr="desktop_computer_stylized_medium" id="865" name="Google Shape;865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6" name="Google Shape;866;p6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867" name="Google Shape;867;p62"/>
          <p:cNvGrpSpPr/>
          <p:nvPr/>
        </p:nvGrpSpPr>
        <p:grpSpPr>
          <a:xfrm>
            <a:off x="5616575" y="4568825"/>
            <a:ext cx="687388" cy="763588"/>
            <a:chOff x="-44" y="1473"/>
            <a:chExt cx="981" cy="1105"/>
          </a:xfrm>
        </p:grpSpPr>
        <p:pic>
          <p:nvPicPr>
            <p:cNvPr descr="desktop_computer_stylized_medium" id="868" name="Google Shape;868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9" name="Google Shape;869;p6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870" name="Google Shape;870;p62"/>
          <p:cNvGrpSpPr/>
          <p:nvPr/>
        </p:nvGrpSpPr>
        <p:grpSpPr>
          <a:xfrm>
            <a:off x="7754938" y="3457576"/>
            <a:ext cx="400050" cy="715963"/>
            <a:chOff x="4140" y="429"/>
            <a:chExt cx="1425" cy="2396"/>
          </a:xfrm>
        </p:grpSpPr>
        <p:sp>
          <p:nvSpPr>
            <p:cNvPr id="871" name="Google Shape;871;p62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2" name="Google Shape;872;p62"/>
            <p:cNvSpPr/>
            <p:nvPr/>
          </p:nvSpPr>
          <p:spPr>
            <a:xfrm>
              <a:off x="4208" y="429"/>
              <a:ext cx="1046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62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4" name="Google Shape;874;p62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5" name="Google Shape;875;p62"/>
            <p:cNvSpPr/>
            <p:nvPr/>
          </p:nvSpPr>
          <p:spPr>
            <a:xfrm>
              <a:off x="4214" y="695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6" name="Google Shape;876;p62"/>
            <p:cNvGrpSpPr/>
            <p:nvPr/>
          </p:nvGrpSpPr>
          <p:grpSpPr>
            <a:xfrm>
              <a:off x="4751" y="668"/>
              <a:ext cx="577" cy="144"/>
              <a:chOff x="616" y="2568"/>
              <a:chExt cx="720" cy="138"/>
            </a:xfrm>
          </p:grpSpPr>
          <p:sp>
            <p:nvSpPr>
              <p:cNvPr id="877" name="Google Shape;877;p62"/>
              <p:cNvSpPr/>
              <p:nvPr/>
            </p:nvSpPr>
            <p:spPr>
              <a:xfrm>
                <a:off x="616" y="2568"/>
                <a:ext cx="720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62"/>
              <p:cNvSpPr/>
              <p:nvPr/>
            </p:nvSpPr>
            <p:spPr>
              <a:xfrm>
                <a:off x="630" y="2583"/>
                <a:ext cx="670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9" name="Google Shape;879;p62"/>
            <p:cNvSpPr/>
            <p:nvPr/>
          </p:nvSpPr>
          <p:spPr>
            <a:xfrm>
              <a:off x="4225" y="1019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0" name="Google Shape;880;p62"/>
            <p:cNvGrpSpPr/>
            <p:nvPr/>
          </p:nvGrpSpPr>
          <p:grpSpPr>
            <a:xfrm>
              <a:off x="4745" y="992"/>
              <a:ext cx="583" cy="138"/>
              <a:chOff x="612" y="2566"/>
              <a:chExt cx="727" cy="143"/>
            </a:xfrm>
          </p:grpSpPr>
          <p:sp>
            <p:nvSpPr>
              <p:cNvPr id="881" name="Google Shape;881;p62"/>
              <p:cNvSpPr/>
              <p:nvPr/>
            </p:nvSpPr>
            <p:spPr>
              <a:xfrm>
                <a:off x="612" y="2566"/>
                <a:ext cx="727" cy="143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62"/>
              <p:cNvSpPr/>
              <p:nvPr/>
            </p:nvSpPr>
            <p:spPr>
              <a:xfrm>
                <a:off x="626" y="2583"/>
                <a:ext cx="692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3" name="Google Shape;883;p62"/>
            <p:cNvSpPr/>
            <p:nvPr/>
          </p:nvSpPr>
          <p:spPr>
            <a:xfrm>
              <a:off x="4219" y="1359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62"/>
            <p:cNvSpPr/>
            <p:nvPr/>
          </p:nvSpPr>
          <p:spPr>
            <a:xfrm>
              <a:off x="4230" y="1656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5" name="Google Shape;885;p62"/>
            <p:cNvGrpSpPr/>
            <p:nvPr/>
          </p:nvGrpSpPr>
          <p:grpSpPr>
            <a:xfrm>
              <a:off x="4733" y="1629"/>
              <a:ext cx="583" cy="149"/>
              <a:chOff x="612" y="2570"/>
              <a:chExt cx="726" cy="137"/>
            </a:xfrm>
          </p:grpSpPr>
          <p:sp>
            <p:nvSpPr>
              <p:cNvPr id="886" name="Google Shape;886;p62"/>
              <p:cNvSpPr/>
              <p:nvPr/>
            </p:nvSpPr>
            <p:spPr>
              <a:xfrm>
                <a:off x="612" y="2570"/>
                <a:ext cx="726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62"/>
              <p:cNvSpPr/>
              <p:nvPr/>
            </p:nvSpPr>
            <p:spPr>
              <a:xfrm>
                <a:off x="627" y="2585"/>
                <a:ext cx="690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8" name="Google Shape;888;p62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889" name="Google Shape;889;p62"/>
            <p:cNvGrpSpPr/>
            <p:nvPr/>
          </p:nvGrpSpPr>
          <p:grpSpPr>
            <a:xfrm>
              <a:off x="4740" y="1327"/>
              <a:ext cx="583" cy="138"/>
              <a:chOff x="615" y="2568"/>
              <a:chExt cx="726" cy="138"/>
            </a:xfrm>
          </p:grpSpPr>
          <p:sp>
            <p:nvSpPr>
              <p:cNvPr id="890" name="Google Shape;890;p62"/>
              <p:cNvSpPr/>
              <p:nvPr/>
            </p:nvSpPr>
            <p:spPr>
              <a:xfrm>
                <a:off x="615" y="2568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62"/>
              <p:cNvSpPr/>
              <p:nvPr/>
            </p:nvSpPr>
            <p:spPr>
              <a:xfrm>
                <a:off x="629" y="2584"/>
                <a:ext cx="690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92" name="Google Shape;892;p62"/>
            <p:cNvSpPr/>
            <p:nvPr/>
          </p:nvSpPr>
          <p:spPr>
            <a:xfrm>
              <a:off x="5248" y="429"/>
              <a:ext cx="68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62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4" name="Google Shape;894;p62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5" name="Google Shape;895;p62"/>
            <p:cNvSpPr/>
            <p:nvPr/>
          </p:nvSpPr>
          <p:spPr>
            <a:xfrm>
              <a:off x="5520" y="2612"/>
              <a:ext cx="45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62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7" name="Google Shape;897;p62"/>
            <p:cNvSpPr/>
            <p:nvPr/>
          </p:nvSpPr>
          <p:spPr>
            <a:xfrm>
              <a:off x="4140" y="2676"/>
              <a:ext cx="1199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62"/>
            <p:cNvSpPr/>
            <p:nvPr/>
          </p:nvSpPr>
          <p:spPr>
            <a:xfrm>
              <a:off x="4208" y="2713"/>
              <a:ext cx="1069" cy="8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62"/>
            <p:cNvSpPr/>
            <p:nvPr/>
          </p:nvSpPr>
          <p:spPr>
            <a:xfrm>
              <a:off x="4310" y="2384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62"/>
            <p:cNvSpPr/>
            <p:nvPr/>
          </p:nvSpPr>
          <p:spPr>
            <a:xfrm>
              <a:off x="4485" y="2384"/>
              <a:ext cx="158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62"/>
            <p:cNvSpPr/>
            <p:nvPr/>
          </p:nvSpPr>
          <p:spPr>
            <a:xfrm>
              <a:off x="4660" y="2379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62"/>
            <p:cNvSpPr/>
            <p:nvPr/>
          </p:nvSpPr>
          <p:spPr>
            <a:xfrm>
              <a:off x="5062" y="1837"/>
              <a:ext cx="85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3" name="Google Shape;903;p62"/>
          <p:cNvGrpSpPr/>
          <p:nvPr/>
        </p:nvGrpSpPr>
        <p:grpSpPr>
          <a:xfrm>
            <a:off x="9702800" y="2836863"/>
            <a:ext cx="433388" cy="715962"/>
            <a:chOff x="4140" y="429"/>
            <a:chExt cx="1425" cy="2396"/>
          </a:xfrm>
        </p:grpSpPr>
        <p:sp>
          <p:nvSpPr>
            <p:cNvPr id="904" name="Google Shape;904;p62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5" name="Google Shape;905;p62"/>
            <p:cNvSpPr/>
            <p:nvPr/>
          </p:nvSpPr>
          <p:spPr>
            <a:xfrm>
              <a:off x="4208" y="429"/>
              <a:ext cx="1044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62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7" name="Google Shape;907;p62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8" name="Google Shape;908;p62"/>
            <p:cNvSpPr/>
            <p:nvPr/>
          </p:nvSpPr>
          <p:spPr>
            <a:xfrm>
              <a:off x="4213" y="695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9" name="Google Shape;909;p62"/>
            <p:cNvGrpSpPr/>
            <p:nvPr/>
          </p:nvGrpSpPr>
          <p:grpSpPr>
            <a:xfrm>
              <a:off x="4751" y="668"/>
              <a:ext cx="579" cy="144"/>
              <a:chOff x="616" y="2568"/>
              <a:chExt cx="723" cy="138"/>
            </a:xfrm>
          </p:grpSpPr>
          <p:sp>
            <p:nvSpPr>
              <p:cNvPr id="910" name="Google Shape;910;p62"/>
              <p:cNvSpPr/>
              <p:nvPr/>
            </p:nvSpPr>
            <p:spPr>
              <a:xfrm>
                <a:off x="616" y="2568"/>
                <a:ext cx="723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62"/>
              <p:cNvSpPr/>
              <p:nvPr/>
            </p:nvSpPr>
            <p:spPr>
              <a:xfrm>
                <a:off x="629" y="2583"/>
                <a:ext cx="690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2" name="Google Shape;912;p62"/>
            <p:cNvSpPr/>
            <p:nvPr/>
          </p:nvSpPr>
          <p:spPr>
            <a:xfrm>
              <a:off x="4224" y="1019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3" name="Google Shape;913;p62"/>
            <p:cNvGrpSpPr/>
            <p:nvPr/>
          </p:nvGrpSpPr>
          <p:grpSpPr>
            <a:xfrm>
              <a:off x="4745" y="992"/>
              <a:ext cx="585" cy="138"/>
              <a:chOff x="612" y="2566"/>
              <a:chExt cx="730" cy="143"/>
            </a:xfrm>
          </p:grpSpPr>
          <p:sp>
            <p:nvSpPr>
              <p:cNvPr id="914" name="Google Shape;914;p62"/>
              <p:cNvSpPr/>
              <p:nvPr/>
            </p:nvSpPr>
            <p:spPr>
              <a:xfrm>
                <a:off x="612" y="2566"/>
                <a:ext cx="730" cy="143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62"/>
              <p:cNvSpPr/>
              <p:nvPr/>
            </p:nvSpPr>
            <p:spPr>
              <a:xfrm>
                <a:off x="625" y="2583"/>
                <a:ext cx="697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6" name="Google Shape;916;p62"/>
            <p:cNvSpPr/>
            <p:nvPr/>
          </p:nvSpPr>
          <p:spPr>
            <a:xfrm>
              <a:off x="4218" y="1359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62"/>
            <p:cNvSpPr/>
            <p:nvPr/>
          </p:nvSpPr>
          <p:spPr>
            <a:xfrm>
              <a:off x="4229" y="1656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8" name="Google Shape;918;p62"/>
            <p:cNvGrpSpPr/>
            <p:nvPr/>
          </p:nvGrpSpPr>
          <p:grpSpPr>
            <a:xfrm>
              <a:off x="4735" y="1629"/>
              <a:ext cx="580" cy="149"/>
              <a:chOff x="614" y="2570"/>
              <a:chExt cx="722" cy="137"/>
            </a:xfrm>
          </p:grpSpPr>
          <p:sp>
            <p:nvSpPr>
              <p:cNvPr id="919" name="Google Shape;919;p62"/>
              <p:cNvSpPr/>
              <p:nvPr/>
            </p:nvSpPr>
            <p:spPr>
              <a:xfrm>
                <a:off x="614" y="2570"/>
                <a:ext cx="722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62"/>
              <p:cNvSpPr/>
              <p:nvPr/>
            </p:nvSpPr>
            <p:spPr>
              <a:xfrm>
                <a:off x="627" y="2585"/>
                <a:ext cx="683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1" name="Google Shape;921;p62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922" name="Google Shape;922;p62"/>
            <p:cNvGrpSpPr/>
            <p:nvPr/>
          </p:nvGrpSpPr>
          <p:grpSpPr>
            <a:xfrm>
              <a:off x="4741" y="1327"/>
              <a:ext cx="580" cy="138"/>
              <a:chOff x="616" y="2568"/>
              <a:chExt cx="722" cy="138"/>
            </a:xfrm>
          </p:grpSpPr>
          <p:sp>
            <p:nvSpPr>
              <p:cNvPr id="923" name="Google Shape;923;p62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62"/>
              <p:cNvSpPr/>
              <p:nvPr/>
            </p:nvSpPr>
            <p:spPr>
              <a:xfrm>
                <a:off x="629" y="2584"/>
                <a:ext cx="689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5" name="Google Shape;925;p62"/>
            <p:cNvSpPr/>
            <p:nvPr/>
          </p:nvSpPr>
          <p:spPr>
            <a:xfrm>
              <a:off x="5252" y="429"/>
              <a:ext cx="68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62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7" name="Google Shape;927;p62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8" name="Google Shape;928;p62"/>
            <p:cNvSpPr/>
            <p:nvPr/>
          </p:nvSpPr>
          <p:spPr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62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0" name="Google Shape;930;p62"/>
            <p:cNvSpPr/>
            <p:nvPr/>
          </p:nvSpPr>
          <p:spPr>
            <a:xfrm>
              <a:off x="4140" y="2676"/>
              <a:ext cx="1201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62"/>
            <p:cNvSpPr/>
            <p:nvPr/>
          </p:nvSpPr>
          <p:spPr>
            <a:xfrm>
              <a:off x="4208" y="2713"/>
              <a:ext cx="1070" cy="8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62"/>
            <p:cNvSpPr/>
            <p:nvPr/>
          </p:nvSpPr>
          <p:spPr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62"/>
            <p:cNvSpPr/>
            <p:nvPr/>
          </p:nvSpPr>
          <p:spPr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62"/>
            <p:cNvSpPr/>
            <p:nvPr/>
          </p:nvSpPr>
          <p:spPr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62"/>
            <p:cNvSpPr/>
            <p:nvPr/>
          </p:nvSpPr>
          <p:spPr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6" name="Google Shape;936;p62"/>
          <p:cNvSpPr txBox="1"/>
          <p:nvPr>
            <p:ph type="title"/>
          </p:nvPr>
        </p:nvSpPr>
        <p:spPr>
          <a:xfrm>
            <a:off x="1857375" y="234951"/>
            <a:ext cx="7772400" cy="892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Web caches (proxy server)</a:t>
            </a:r>
            <a:endParaRPr b="1"/>
          </a:p>
        </p:txBody>
      </p:sp>
      <p:sp>
        <p:nvSpPr>
          <p:cNvPr id="937" name="Google Shape;937;p62"/>
          <p:cNvSpPr txBox="1"/>
          <p:nvPr>
            <p:ph idx="1" type="body"/>
          </p:nvPr>
        </p:nvSpPr>
        <p:spPr>
          <a:xfrm>
            <a:off x="918854" y="2013712"/>
            <a:ext cx="4391334" cy="4628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33363" lvl="0" marL="233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User sets browser: Web accesses via  cache</a:t>
            </a:r>
            <a:endParaRPr sz="2400"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Browser sends all HTTP requests to cache</a:t>
            </a:r>
            <a:endParaRPr sz="2400"/>
          </a:p>
          <a:p>
            <a:pPr indent="-228600" lvl="1" marL="68580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 sz="2400"/>
              <a:t>Object in cache: cache returns object </a:t>
            </a:r>
            <a:endParaRPr sz="2400"/>
          </a:p>
          <a:p>
            <a:pPr indent="-228600" lvl="1" marL="68580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 sz="2400"/>
              <a:t>Else cache requests object from origin server, then returns object to client</a:t>
            </a:r>
            <a:endParaRPr sz="2400"/>
          </a:p>
        </p:txBody>
      </p:sp>
      <p:sp>
        <p:nvSpPr>
          <p:cNvPr id="938" name="Google Shape;938;p62"/>
          <p:cNvSpPr/>
          <p:nvPr/>
        </p:nvSpPr>
        <p:spPr>
          <a:xfrm>
            <a:off x="1560512" y="1173231"/>
            <a:ext cx="9805988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None/>
            </a:pPr>
            <a:r>
              <a:rPr b="0" i="1" lang="en-US" sz="3200" u="none" cap="none" strike="noStrike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Goal:</a:t>
            </a: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Satisfy client request without involving origin server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2"/>
          <p:cNvSpPr txBox="1"/>
          <p:nvPr/>
        </p:nvSpPr>
        <p:spPr>
          <a:xfrm>
            <a:off x="5695951" y="3368675"/>
            <a:ext cx="6572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62"/>
          <p:cNvSpPr txBox="1"/>
          <p:nvPr/>
        </p:nvSpPr>
        <p:spPr>
          <a:xfrm>
            <a:off x="7481888" y="2774951"/>
            <a:ext cx="8890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2"/>
          <p:cNvSpPr txBox="1"/>
          <p:nvPr/>
        </p:nvSpPr>
        <p:spPr>
          <a:xfrm>
            <a:off x="5818189" y="5340350"/>
            <a:ext cx="6572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2" name="Google Shape;942;p62"/>
          <p:cNvGrpSpPr/>
          <p:nvPr/>
        </p:nvGrpSpPr>
        <p:grpSpPr>
          <a:xfrm>
            <a:off x="6128118" y="3878475"/>
            <a:ext cx="1556970" cy="980652"/>
            <a:chOff x="2900" y="2443"/>
            <a:chExt cx="981" cy="618"/>
          </a:xfrm>
        </p:grpSpPr>
        <p:cxnSp>
          <p:nvCxnSpPr>
            <p:cNvPr id="943" name="Google Shape;943;p62"/>
            <p:cNvCxnSpPr/>
            <p:nvPr/>
          </p:nvCxnSpPr>
          <p:spPr>
            <a:xfrm flipH="1" rot="10800000">
              <a:off x="2998" y="2580"/>
              <a:ext cx="883" cy="479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44" name="Google Shape;944;p62"/>
            <p:cNvSpPr txBox="1"/>
            <p:nvPr/>
          </p:nvSpPr>
          <p:spPr>
            <a:xfrm rot="-1692639">
              <a:off x="2896" y="2646"/>
              <a:ext cx="912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5" name="Google Shape;945;p62"/>
          <p:cNvGrpSpPr/>
          <p:nvPr/>
        </p:nvGrpSpPr>
        <p:grpSpPr>
          <a:xfrm>
            <a:off x="6323913" y="4154305"/>
            <a:ext cx="1568239" cy="1071930"/>
            <a:chOff x="3024" y="2615"/>
            <a:chExt cx="987" cy="675"/>
          </a:xfrm>
        </p:grpSpPr>
        <p:cxnSp>
          <p:nvCxnSpPr>
            <p:cNvPr id="946" name="Google Shape;946;p62"/>
            <p:cNvCxnSpPr/>
            <p:nvPr/>
          </p:nvCxnSpPr>
          <p:spPr>
            <a:xfrm flipH="1">
              <a:off x="3030" y="2635"/>
              <a:ext cx="884" cy="495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47" name="Google Shape;947;p62"/>
            <p:cNvSpPr txBox="1"/>
            <p:nvPr/>
          </p:nvSpPr>
          <p:spPr>
            <a:xfrm rot="-1737783">
              <a:off x="3012" y="2847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8" name="Google Shape;948;p62"/>
          <p:cNvSpPr txBox="1"/>
          <p:nvPr/>
        </p:nvSpPr>
        <p:spPr>
          <a:xfrm>
            <a:off x="9540875" y="3484564"/>
            <a:ext cx="7493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2"/>
          <p:cNvSpPr/>
          <p:nvPr/>
        </p:nvSpPr>
        <p:spPr>
          <a:xfrm>
            <a:off x="8470900" y="4349750"/>
            <a:ext cx="406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50" name="Google Shape;95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21863" y="2632075"/>
            <a:ext cx="527050" cy="433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1" name="Google Shape;951;p62"/>
          <p:cNvGrpSpPr/>
          <p:nvPr/>
        </p:nvGrpSpPr>
        <p:grpSpPr>
          <a:xfrm>
            <a:off x="5561371" y="2676906"/>
            <a:ext cx="4179348" cy="1814512"/>
            <a:chOff x="2515" y="1687"/>
            <a:chExt cx="2632" cy="1143"/>
          </a:xfrm>
        </p:grpSpPr>
        <p:sp>
          <p:nvSpPr>
            <p:cNvPr id="952" name="Google Shape;952;p62"/>
            <p:cNvSpPr/>
            <p:nvPr/>
          </p:nvSpPr>
          <p:spPr>
            <a:xfrm>
              <a:off x="2985" y="2026"/>
              <a:ext cx="2119" cy="476"/>
            </a:xfrm>
            <a:custGeom>
              <a:rect b="b" l="l" r="r" t="t"/>
              <a:pathLst>
                <a:path extrusionOk="0" h="476" w="2119">
                  <a:moveTo>
                    <a:pt x="2119" y="0"/>
                  </a:moveTo>
                  <a:lnTo>
                    <a:pt x="1020" y="476"/>
                  </a:lnTo>
                  <a:lnTo>
                    <a:pt x="0" y="8"/>
                  </a:ln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53" name="Google Shape;953;p62"/>
            <p:cNvSpPr txBox="1"/>
            <p:nvPr/>
          </p:nvSpPr>
          <p:spPr>
            <a:xfrm rot="1411598">
              <a:off x="2906" y="2244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62"/>
            <p:cNvSpPr txBox="1"/>
            <p:nvPr/>
          </p:nvSpPr>
          <p:spPr>
            <a:xfrm rot="-1415789">
              <a:off x="4136" y="2232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55" name="Google Shape;955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79" y="2557"/>
              <a:ext cx="332" cy="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15" y="1687"/>
              <a:ext cx="332" cy="2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7" name="Google Shape;957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4188" y="4613275"/>
            <a:ext cx="527050" cy="433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8" name="Google Shape;958;p62"/>
          <p:cNvGrpSpPr/>
          <p:nvPr/>
        </p:nvGrpSpPr>
        <p:grpSpPr>
          <a:xfrm>
            <a:off x="6353228" y="2866947"/>
            <a:ext cx="1510250" cy="931876"/>
            <a:chOff x="6362555" y="2866722"/>
            <a:chExt cx="1510250" cy="931876"/>
          </a:xfrm>
        </p:grpSpPr>
        <p:sp>
          <p:nvSpPr>
            <p:cNvPr id="959" name="Google Shape;959;p62"/>
            <p:cNvSpPr txBox="1"/>
            <p:nvPr/>
          </p:nvSpPr>
          <p:spPr>
            <a:xfrm rot="1422779">
              <a:off x="6417884" y="3143576"/>
              <a:ext cx="1447948" cy="338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0" name="Google Shape;960;p62"/>
            <p:cNvCxnSpPr>
              <a:endCxn id="872" idx="1"/>
            </p:cNvCxnSpPr>
            <p:nvPr/>
          </p:nvCxnSpPr>
          <p:spPr>
            <a:xfrm>
              <a:off x="6362555" y="3113099"/>
              <a:ext cx="1420800" cy="685500"/>
            </a:xfrm>
            <a:prstGeom prst="straightConnector1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961" name="Google Shape;961;p62"/>
          <p:cNvGrpSpPr/>
          <p:nvPr/>
        </p:nvGrpSpPr>
        <p:grpSpPr>
          <a:xfrm>
            <a:off x="7913047" y="2883018"/>
            <a:ext cx="1815300" cy="901718"/>
            <a:chOff x="7913047" y="2883018"/>
            <a:chExt cx="1815300" cy="901718"/>
          </a:xfrm>
        </p:grpSpPr>
        <p:sp>
          <p:nvSpPr>
            <p:cNvPr id="962" name="Google Shape;962;p62"/>
            <p:cNvSpPr txBox="1"/>
            <p:nvPr/>
          </p:nvSpPr>
          <p:spPr>
            <a:xfrm rot="-1420536">
              <a:off x="8055328" y="3159466"/>
              <a:ext cx="1447861" cy="338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3" name="Google Shape;963;p62"/>
            <p:cNvCxnSpPr>
              <a:endCxn id="912" idx="1"/>
            </p:cNvCxnSpPr>
            <p:nvPr/>
          </p:nvCxnSpPr>
          <p:spPr>
            <a:xfrm flipH="1" rot="10800000">
              <a:off x="7913047" y="3020336"/>
              <a:ext cx="1815300" cy="764400"/>
            </a:xfrm>
            <a:prstGeom prst="straightConnector1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63"/>
          <p:cNvSpPr txBox="1"/>
          <p:nvPr>
            <p:ph type="title"/>
          </p:nvPr>
        </p:nvSpPr>
        <p:spPr>
          <a:xfrm>
            <a:off x="2001838" y="234950"/>
            <a:ext cx="7772400" cy="947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More about Web caching</a:t>
            </a:r>
            <a:endParaRPr/>
          </a:p>
        </p:txBody>
      </p:sp>
      <p:sp>
        <p:nvSpPr>
          <p:cNvPr id="970" name="Google Shape;970;p63"/>
          <p:cNvSpPr txBox="1"/>
          <p:nvPr>
            <p:ph idx="1" type="body"/>
          </p:nvPr>
        </p:nvSpPr>
        <p:spPr>
          <a:xfrm>
            <a:off x="1567573" y="1337366"/>
            <a:ext cx="8666609" cy="4490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7"/>
              <a:buChar char="•"/>
            </a:pPr>
            <a:r>
              <a:rPr b="1" lang="en-US" sz="3200"/>
              <a:t>A Proxy Server acts as both client and server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Font typeface="Noto Sans Symbols"/>
              <a:buChar char="▪"/>
            </a:pPr>
            <a:r>
              <a:rPr lang="en-US" sz="3200"/>
              <a:t>Server for original requesting client</a:t>
            </a:r>
            <a:endParaRPr sz="2000"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Font typeface="Noto Sans Symbols"/>
              <a:buChar char="▪"/>
            </a:pPr>
            <a:r>
              <a:rPr lang="en-US" sz="3200"/>
              <a:t>Client to origin server</a:t>
            </a:r>
            <a:endParaRPr sz="2000"/>
          </a:p>
          <a:p>
            <a:pPr indent="-285750" lvl="0" marL="2857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b="1" lang="en-US" sz="3200"/>
              <a:t>Typically Proxy Servers are installed by </a:t>
            </a:r>
            <a:r>
              <a:rPr b="1" lang="en-US" sz="3200">
                <a:solidFill>
                  <a:srgbClr val="0000FF"/>
                </a:solidFill>
              </a:rPr>
              <a:t>ISPs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000"/>
              <a:t>University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000"/>
              <a:t>Company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000"/>
              <a:t>Residential ISP</a:t>
            </a:r>
            <a:endParaRPr sz="22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64"/>
          <p:cNvSpPr txBox="1"/>
          <p:nvPr>
            <p:ph type="title"/>
          </p:nvPr>
        </p:nvSpPr>
        <p:spPr>
          <a:xfrm>
            <a:off x="1484311" y="294025"/>
            <a:ext cx="10018713" cy="783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Advantages of Web Caching </a:t>
            </a:r>
            <a:endParaRPr/>
          </a:p>
        </p:txBody>
      </p:sp>
      <p:sp>
        <p:nvSpPr>
          <p:cNvPr id="976" name="Google Shape;976;p64"/>
          <p:cNvSpPr txBox="1"/>
          <p:nvPr>
            <p:ph idx="1" type="body"/>
          </p:nvPr>
        </p:nvSpPr>
        <p:spPr>
          <a:xfrm>
            <a:off x="1384707" y="1695735"/>
            <a:ext cx="10018713" cy="4766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>
                <a:solidFill>
                  <a:schemeClr val="dk1"/>
                </a:solidFill>
              </a:rPr>
              <a:t>Reduce r</a:t>
            </a:r>
            <a:r>
              <a:rPr lang="en-US" sz="3600"/>
              <a:t>esponse time for client request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/>
              <a:t>Saves bandwidth (prevents downloading of same content multiple times)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/>
              <a:t>Helps log usage, block unwanted traffic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/>
              <a:t>Internet dense with caches: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200"/>
              <a:t>enables “poor” content providers to effectively deliver content (so too does P2P file sharing)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2" name="Google Shape;982;p65"/>
          <p:cNvCxnSpPr/>
          <p:nvPr/>
        </p:nvCxnSpPr>
        <p:spPr>
          <a:xfrm>
            <a:off x="6897688" y="2409825"/>
            <a:ext cx="285750" cy="114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3" name="Google Shape;983;p65"/>
          <p:cNvSpPr txBox="1"/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</a:t>
            </a:r>
            <a:endParaRPr/>
          </a:p>
        </p:txBody>
      </p:sp>
      <p:sp>
        <p:nvSpPr>
          <p:cNvPr id="984" name="Google Shape;984;p65"/>
          <p:cNvSpPr txBox="1"/>
          <p:nvPr/>
        </p:nvSpPr>
        <p:spPr>
          <a:xfrm>
            <a:off x="9326563" y="1824038"/>
            <a:ext cx="93345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5" name="Google Shape;985;p65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6" name="Google Shape;986;p65"/>
          <p:cNvCxnSpPr/>
          <p:nvPr/>
        </p:nvCxnSpPr>
        <p:spPr>
          <a:xfrm flipH="1">
            <a:off x="8335964" y="2066926"/>
            <a:ext cx="9525" cy="2381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7" name="Google Shape;987;p65"/>
          <p:cNvCxnSpPr/>
          <p:nvPr/>
        </p:nvCxnSpPr>
        <p:spPr>
          <a:xfrm flipH="1">
            <a:off x="8793163" y="2228850"/>
            <a:ext cx="133350" cy="20955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8" name="Google Shape;988;p65"/>
          <p:cNvCxnSpPr/>
          <p:nvPr/>
        </p:nvCxnSpPr>
        <p:spPr>
          <a:xfrm rot="10800000">
            <a:off x="8955088" y="2990850"/>
            <a:ext cx="24765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9" name="Google Shape;989;p65"/>
          <p:cNvSpPr/>
          <p:nvPr/>
        </p:nvSpPr>
        <p:spPr>
          <a:xfrm>
            <a:off x="6981826" y="2022475"/>
            <a:ext cx="2174875" cy="1581150"/>
          </a:xfrm>
          <a:custGeom>
            <a:rect b="b" l="l" r="r" t="t"/>
            <a:pathLst>
              <a:path extrusionOk="0" h="1662" w="2135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90" name="Google Shape;990;p65"/>
          <p:cNvSpPr txBox="1"/>
          <p:nvPr/>
        </p:nvSpPr>
        <p:spPr>
          <a:xfrm>
            <a:off x="7688263" y="2354264"/>
            <a:ext cx="93186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Internet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65"/>
          <p:cNvSpPr/>
          <p:nvPr/>
        </p:nvSpPr>
        <p:spPr>
          <a:xfrm>
            <a:off x="6562725" y="4392613"/>
            <a:ext cx="2965450" cy="1390650"/>
          </a:xfrm>
          <a:custGeom>
            <a:rect b="b" l="l" r="r" t="t"/>
            <a:pathLst>
              <a:path extrusionOk="0" h="876" w="1868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92" name="Google Shape;992;p65"/>
          <p:cNvCxnSpPr/>
          <p:nvPr/>
        </p:nvCxnSpPr>
        <p:spPr>
          <a:xfrm flipH="1">
            <a:off x="7011988" y="4702175"/>
            <a:ext cx="855662" cy="43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3" name="Google Shape;993;p65"/>
          <p:cNvCxnSpPr/>
          <p:nvPr/>
        </p:nvCxnSpPr>
        <p:spPr>
          <a:xfrm flipH="1">
            <a:off x="7521576" y="4749800"/>
            <a:ext cx="563563" cy="393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4" name="Google Shape;994;p65"/>
          <p:cNvCxnSpPr/>
          <p:nvPr/>
        </p:nvCxnSpPr>
        <p:spPr>
          <a:xfrm flipH="1">
            <a:off x="8059739" y="4756150"/>
            <a:ext cx="149225" cy="38258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5" name="Google Shape;995;p65"/>
          <p:cNvCxnSpPr/>
          <p:nvPr/>
        </p:nvCxnSpPr>
        <p:spPr>
          <a:xfrm>
            <a:off x="8426451" y="4735513"/>
            <a:ext cx="123825" cy="41275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6" name="Google Shape;996;p65"/>
          <p:cNvCxnSpPr/>
          <p:nvPr/>
        </p:nvCxnSpPr>
        <p:spPr>
          <a:xfrm>
            <a:off x="8221663" y="3467100"/>
            <a:ext cx="0" cy="106203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7" name="Google Shape;997;p65"/>
          <p:cNvSpPr txBox="1"/>
          <p:nvPr/>
        </p:nvSpPr>
        <p:spPr>
          <a:xfrm>
            <a:off x="6578090" y="4279901"/>
            <a:ext cx="12218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Institutional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65"/>
          <p:cNvSpPr txBox="1"/>
          <p:nvPr/>
        </p:nvSpPr>
        <p:spPr>
          <a:xfrm>
            <a:off x="8529638" y="4660900"/>
            <a:ext cx="1427162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Mbps LAN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65"/>
          <p:cNvSpPr txBox="1"/>
          <p:nvPr/>
        </p:nvSpPr>
        <p:spPr>
          <a:xfrm>
            <a:off x="8223251" y="3656014"/>
            <a:ext cx="1190625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Mbps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0" name="Google Shape;1000;p65"/>
          <p:cNvGrpSpPr/>
          <p:nvPr/>
        </p:nvGrpSpPr>
        <p:grpSpPr>
          <a:xfrm>
            <a:off x="7805738" y="3165476"/>
            <a:ext cx="881062" cy="307975"/>
            <a:chOff x="2356" y="1300"/>
            <a:chExt cx="555" cy="194"/>
          </a:xfrm>
        </p:grpSpPr>
        <p:sp>
          <p:nvSpPr>
            <p:cNvPr id="1001" name="Google Shape;1001;p65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2" name="Google Shape;1002;p65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3" name="Google Shape;1003;p65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004" name="Google Shape;1004;p65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05" name="Google Shape;1005;p65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006" name="Google Shape;1006;p65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007" name="Google Shape;1007;p65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8" name="Google Shape;1008;p65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009" name="Google Shape;1009;p65"/>
          <p:cNvGrpSpPr/>
          <p:nvPr/>
        </p:nvGrpSpPr>
        <p:grpSpPr>
          <a:xfrm>
            <a:off x="7785101" y="4460876"/>
            <a:ext cx="881063" cy="307975"/>
            <a:chOff x="2356" y="1300"/>
            <a:chExt cx="555" cy="194"/>
          </a:xfrm>
        </p:grpSpPr>
        <p:sp>
          <p:nvSpPr>
            <p:cNvPr id="1010" name="Google Shape;1010;p65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1" name="Google Shape;1011;p65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2" name="Google Shape;1012;p65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013" name="Google Shape;1013;p65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14" name="Google Shape;1014;p65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015" name="Google Shape;1015;p65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016" name="Google Shape;1016;p65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7" name="Google Shape;1017;p65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18" name="Google Shape;1018;p65"/>
          <p:cNvSpPr/>
          <p:nvPr/>
        </p:nvSpPr>
        <p:spPr>
          <a:xfrm>
            <a:off x="883973" y="933451"/>
            <a:ext cx="5843961" cy="55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32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8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object size: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 Mbits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request rate from browsers to origin servers: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15/sec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Institutional Bandwidth: </a:t>
            </a:r>
            <a:r>
              <a:rPr b="1" i="0" lang="en-US" sz="32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100 Mbps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server: </a:t>
            </a:r>
            <a:r>
              <a:rPr b="1" i="0" lang="en-US" sz="32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2 sec</a:t>
            </a:r>
            <a:endParaRPr b="1" i="0" sz="2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rate: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15 Mbps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65"/>
          <p:cNvGrpSpPr/>
          <p:nvPr/>
        </p:nvGrpSpPr>
        <p:grpSpPr>
          <a:xfrm>
            <a:off x="6550026" y="1957388"/>
            <a:ext cx="377825" cy="576262"/>
            <a:chOff x="4140" y="429"/>
            <a:chExt cx="1425" cy="2396"/>
          </a:xfrm>
        </p:grpSpPr>
        <p:sp>
          <p:nvSpPr>
            <p:cNvPr id="1020" name="Google Shape;1020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1" name="Google Shape;1021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3" name="Google Shape;1023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4" name="Google Shape;1024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5" name="Google Shape;1025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026" name="Google Shape;1026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8" name="Google Shape;1028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9" name="Google Shape;1029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030" name="Google Shape;1030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2" name="Google Shape;1032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4" name="Google Shape;1034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035" name="Google Shape;1035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7" name="Google Shape;1037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038" name="Google Shape;1038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039" name="Google Shape;1039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1" name="Google Shape;1041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3" name="Google Shape;1043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4" name="Google Shape;1044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6" name="Google Shape;1046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2" name="Google Shape;1052;p65"/>
          <p:cNvGrpSpPr/>
          <p:nvPr/>
        </p:nvGrpSpPr>
        <p:grpSpPr>
          <a:xfrm>
            <a:off x="6699251" y="5070476"/>
            <a:ext cx="525463" cy="557213"/>
            <a:chOff x="-44" y="1473"/>
            <a:chExt cx="981" cy="1105"/>
          </a:xfrm>
        </p:grpSpPr>
        <p:pic>
          <p:nvPicPr>
            <p:cNvPr descr="desktop_computer_stylized_medium" id="1053" name="Google Shape;1053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4" name="Google Shape;1054;p6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055" name="Google Shape;1055;p65"/>
          <p:cNvGrpSpPr/>
          <p:nvPr/>
        </p:nvGrpSpPr>
        <p:grpSpPr>
          <a:xfrm>
            <a:off x="7464426" y="1479551"/>
            <a:ext cx="377825" cy="576263"/>
            <a:chOff x="4140" y="429"/>
            <a:chExt cx="1425" cy="2396"/>
          </a:xfrm>
        </p:grpSpPr>
        <p:sp>
          <p:nvSpPr>
            <p:cNvPr id="1056" name="Google Shape;1056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7" name="Google Shape;1057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9" name="Google Shape;1059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0" name="Google Shape;1060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1" name="Google Shape;1061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062" name="Google Shape;1062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4" name="Google Shape;1064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5" name="Google Shape;1065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066" name="Google Shape;1066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8" name="Google Shape;1068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0" name="Google Shape;1070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071" name="Google Shape;1071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3" name="Google Shape;1073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074" name="Google Shape;1074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075" name="Google Shape;1075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7" name="Google Shape;1077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9" name="Google Shape;1079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0" name="Google Shape;1080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2" name="Google Shape;1082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8" name="Google Shape;1088;p65"/>
          <p:cNvGrpSpPr/>
          <p:nvPr/>
        </p:nvGrpSpPr>
        <p:grpSpPr>
          <a:xfrm>
            <a:off x="8216901" y="1511301"/>
            <a:ext cx="377825" cy="576263"/>
            <a:chOff x="4140" y="429"/>
            <a:chExt cx="1425" cy="2396"/>
          </a:xfrm>
        </p:grpSpPr>
        <p:sp>
          <p:nvSpPr>
            <p:cNvPr id="1089" name="Google Shape;1089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0" name="Google Shape;1090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2" name="Google Shape;1092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3" name="Google Shape;1093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94" name="Google Shape;1094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095" name="Google Shape;1095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97" name="Google Shape;1097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98" name="Google Shape;1098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099" name="Google Shape;1099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01" name="Google Shape;1101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3" name="Google Shape;1103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104" name="Google Shape;1104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06" name="Google Shape;1106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107" name="Google Shape;1107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108" name="Google Shape;1108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10" name="Google Shape;1110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2" name="Google Shape;1112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3" name="Google Shape;1113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5" name="Google Shape;1115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1" name="Google Shape;1121;p65"/>
          <p:cNvGrpSpPr/>
          <p:nvPr/>
        </p:nvGrpSpPr>
        <p:grpSpPr>
          <a:xfrm>
            <a:off x="8826501" y="1663701"/>
            <a:ext cx="377825" cy="576263"/>
            <a:chOff x="4140" y="429"/>
            <a:chExt cx="1425" cy="2396"/>
          </a:xfrm>
        </p:grpSpPr>
        <p:sp>
          <p:nvSpPr>
            <p:cNvPr id="1122" name="Google Shape;1122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3" name="Google Shape;1123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5" name="Google Shape;1125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6" name="Google Shape;1126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7" name="Google Shape;1127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128" name="Google Shape;1128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0" name="Google Shape;1130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1" name="Google Shape;1131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132" name="Google Shape;1132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4" name="Google Shape;1134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6" name="Google Shape;1136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137" name="Google Shape;1137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9" name="Google Shape;1139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140" name="Google Shape;1140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141" name="Google Shape;1141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3" name="Google Shape;1143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5" name="Google Shape;1145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6" name="Google Shape;1146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8" name="Google Shape;1148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4" name="Google Shape;1154;p65"/>
          <p:cNvGrpSpPr/>
          <p:nvPr/>
        </p:nvGrpSpPr>
        <p:grpSpPr>
          <a:xfrm>
            <a:off x="9155114" y="2609851"/>
            <a:ext cx="377825" cy="576263"/>
            <a:chOff x="4140" y="429"/>
            <a:chExt cx="1425" cy="2396"/>
          </a:xfrm>
        </p:grpSpPr>
        <p:sp>
          <p:nvSpPr>
            <p:cNvPr id="1155" name="Google Shape;1155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6" name="Google Shape;1156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8" name="Google Shape;1158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9" name="Google Shape;1159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0" name="Google Shape;1160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161" name="Google Shape;1161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63" name="Google Shape;1163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4" name="Google Shape;1164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165" name="Google Shape;1165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67" name="Google Shape;1167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9" name="Google Shape;1169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170" name="Google Shape;1170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2" name="Google Shape;1172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173" name="Google Shape;1173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174" name="Google Shape;1174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6" name="Google Shape;1176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8" name="Google Shape;1178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9" name="Google Shape;1179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1" name="Google Shape;1181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7" name="Google Shape;1187;p65"/>
          <p:cNvGrpSpPr/>
          <p:nvPr/>
        </p:nvGrpSpPr>
        <p:grpSpPr>
          <a:xfrm>
            <a:off x="8415339" y="5027613"/>
            <a:ext cx="377825" cy="576262"/>
            <a:chOff x="4140" y="429"/>
            <a:chExt cx="1425" cy="2396"/>
          </a:xfrm>
        </p:grpSpPr>
        <p:sp>
          <p:nvSpPr>
            <p:cNvPr id="1188" name="Google Shape;1188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9" name="Google Shape;1189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1" name="Google Shape;1191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2" name="Google Shape;1192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3" name="Google Shape;1193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194" name="Google Shape;1194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96" name="Google Shape;1196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7" name="Google Shape;1197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198" name="Google Shape;1198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0" name="Google Shape;1200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2" name="Google Shape;1202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203" name="Google Shape;1203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5" name="Google Shape;1205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206" name="Google Shape;1206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207" name="Google Shape;1207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9" name="Google Shape;1209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1" name="Google Shape;1211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2" name="Google Shape;1212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4" name="Google Shape;1214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0" name="Google Shape;1220;p65"/>
          <p:cNvGrpSpPr/>
          <p:nvPr/>
        </p:nvGrpSpPr>
        <p:grpSpPr>
          <a:xfrm>
            <a:off x="7210426" y="5092701"/>
            <a:ext cx="525463" cy="557213"/>
            <a:chOff x="-44" y="1473"/>
            <a:chExt cx="981" cy="1105"/>
          </a:xfrm>
        </p:grpSpPr>
        <p:pic>
          <p:nvPicPr>
            <p:cNvPr descr="desktop_computer_stylized_medium" id="1221" name="Google Shape;1221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2" name="Google Shape;1222;p6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223" name="Google Shape;1223;p65"/>
          <p:cNvGrpSpPr/>
          <p:nvPr/>
        </p:nvGrpSpPr>
        <p:grpSpPr>
          <a:xfrm>
            <a:off x="7734301" y="5081588"/>
            <a:ext cx="525463" cy="557212"/>
            <a:chOff x="-44" y="1473"/>
            <a:chExt cx="981" cy="1105"/>
          </a:xfrm>
        </p:grpSpPr>
        <p:pic>
          <p:nvPicPr>
            <p:cNvPr descr="desktop_computer_stylized_medium" id="1224" name="Google Shape;1224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5" name="Google Shape;1225;p6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1226" name="Google Shape;122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6533" y="1376738"/>
            <a:ext cx="527083" cy="433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7" name="Google Shape;1227;p65"/>
          <p:cNvGrpSpPr/>
          <p:nvPr/>
        </p:nvGrpSpPr>
        <p:grpSpPr>
          <a:xfrm>
            <a:off x="6696302" y="2947465"/>
            <a:ext cx="871816" cy="1448887"/>
            <a:chOff x="6248615" y="2958003"/>
            <a:chExt cx="871816" cy="1448887"/>
          </a:xfrm>
        </p:grpSpPr>
        <p:sp>
          <p:nvSpPr>
            <p:cNvPr id="1228" name="Google Shape;1228;p65"/>
            <p:cNvSpPr txBox="1"/>
            <p:nvPr/>
          </p:nvSpPr>
          <p:spPr>
            <a:xfrm rot="-4114077">
              <a:off x="5918130" y="3543967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200" u="none" cap="none" strike="noStrike">
                  <a:solidFill>
                    <a:srgbClr val="7D28CD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18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29" name="Google Shape;1229;p65"/>
            <p:cNvCxnSpPr/>
            <p:nvPr/>
          </p:nvCxnSpPr>
          <p:spPr>
            <a:xfrm flipH="1" rot="10800000">
              <a:off x="6635932" y="3047436"/>
              <a:ext cx="484499" cy="1345178"/>
            </a:xfrm>
            <a:prstGeom prst="straightConnector1">
              <a:avLst/>
            </a:prstGeom>
            <a:noFill/>
            <a:ln cap="flat" cmpd="sng" w="38100">
              <a:solidFill>
                <a:srgbClr val="7D28C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230" name="Google Shape;1230;p65"/>
          <p:cNvGrpSpPr/>
          <p:nvPr/>
        </p:nvGrpSpPr>
        <p:grpSpPr>
          <a:xfrm>
            <a:off x="9329443" y="3263168"/>
            <a:ext cx="520000" cy="1473827"/>
            <a:chOff x="6408027" y="2957619"/>
            <a:chExt cx="520000" cy="1473827"/>
          </a:xfrm>
        </p:grpSpPr>
        <p:sp>
          <p:nvSpPr>
            <p:cNvPr id="1231" name="Google Shape;1231;p65"/>
            <p:cNvSpPr txBox="1"/>
            <p:nvPr/>
          </p:nvSpPr>
          <p:spPr>
            <a:xfrm rot="-5989627">
              <a:off x="5944127" y="3556053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200" u="none" cap="none" strike="noStrike">
                  <a:solidFill>
                    <a:srgbClr val="7D28CD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18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2" name="Google Shape;1232;p65"/>
            <p:cNvCxnSpPr/>
            <p:nvPr/>
          </p:nvCxnSpPr>
          <p:spPr>
            <a:xfrm rot="10800000">
              <a:off x="6416540" y="3048526"/>
              <a:ext cx="219392" cy="1344088"/>
            </a:xfrm>
            <a:prstGeom prst="straightConnector1">
              <a:avLst/>
            </a:prstGeom>
            <a:noFill/>
            <a:ln cap="flat" cmpd="sng" w="38100">
              <a:solidFill>
                <a:srgbClr val="7D28C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233" name="Google Shape;1233;p65"/>
          <p:cNvGrpSpPr/>
          <p:nvPr/>
        </p:nvGrpSpPr>
        <p:grpSpPr>
          <a:xfrm>
            <a:off x="7824530" y="3122440"/>
            <a:ext cx="392371" cy="1464021"/>
            <a:chOff x="6328229" y="2962522"/>
            <a:chExt cx="392371" cy="1464021"/>
          </a:xfrm>
        </p:grpSpPr>
        <p:sp>
          <p:nvSpPr>
            <p:cNvPr id="1234" name="Google Shape;1234;p65"/>
            <p:cNvSpPr txBox="1"/>
            <p:nvPr/>
          </p:nvSpPr>
          <p:spPr>
            <a:xfrm rot="-5151510">
              <a:off x="5794727" y="3556053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200" u="none" cap="none" strike="noStrike">
                  <a:solidFill>
                    <a:srgbClr val="7D28CD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18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5" name="Google Shape;1235;p65"/>
            <p:cNvCxnSpPr/>
            <p:nvPr/>
          </p:nvCxnSpPr>
          <p:spPr>
            <a:xfrm flipH="1" rot="10800000">
              <a:off x="6635932" y="3026196"/>
              <a:ext cx="84668" cy="1366418"/>
            </a:xfrm>
            <a:prstGeom prst="straightConnector1">
              <a:avLst/>
            </a:prstGeom>
            <a:noFill/>
            <a:ln cap="flat" cmpd="sng" w="38100">
              <a:solidFill>
                <a:srgbClr val="7D28C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236" name="Google Shape;1236;p65"/>
          <p:cNvSpPr/>
          <p:nvPr/>
        </p:nvSpPr>
        <p:spPr>
          <a:xfrm>
            <a:off x="8625200" y="4448151"/>
            <a:ext cx="1331599" cy="89845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7" name="Google Shape;1237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4689" y="4356088"/>
            <a:ext cx="311176" cy="31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65"/>
          <p:cNvSpPr/>
          <p:nvPr/>
        </p:nvSpPr>
        <p:spPr>
          <a:xfrm>
            <a:off x="8204803" y="3503624"/>
            <a:ext cx="1331599" cy="89845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2303" y="0"/>
            <a:ext cx="2939697" cy="329419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66"/>
          <p:cNvSpPr txBox="1"/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</a:t>
            </a:r>
            <a:endParaRPr/>
          </a:p>
        </p:txBody>
      </p:sp>
      <p:cxnSp>
        <p:nvCxnSpPr>
          <p:cNvPr id="1246" name="Google Shape;1246;p66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7" name="Google Shape;1247;p66"/>
          <p:cNvSpPr/>
          <p:nvPr/>
        </p:nvSpPr>
        <p:spPr>
          <a:xfrm>
            <a:off x="1456692" y="834716"/>
            <a:ext cx="5159870" cy="2052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object size: 1 Mbits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request rate from browsers to origin servers:15/sec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 : 2 sec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66"/>
          <p:cNvSpPr/>
          <p:nvPr/>
        </p:nvSpPr>
        <p:spPr>
          <a:xfrm>
            <a:off x="1098364" y="2887353"/>
            <a:ext cx="11314629" cy="5170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What is the average response time?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4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b="1" i="0" lang="en-US" sz="24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Traffic Intensity on LAN = (Avg Req/sec * Avg Obj Size)/Transmission Link Bandwidth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		        			=(15*1000000)  /  100000000=     0.15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3F6622"/>
                </a:solidFill>
                <a:latin typeface="Corbel"/>
                <a:ea typeface="Corbel"/>
                <a:cs typeface="Corbel"/>
                <a:sym typeface="Corbel"/>
              </a:rPr>
              <a:t>Traffic intensity on the Access Link = (15*1000000)/  (15*1000000)=    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Internet Delay = 2 sec (RTT)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b="0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</a:t>
            </a:r>
            <a:r>
              <a:rPr b="1" i="0" lang="en-US" sz="28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15%</a:t>
            </a:r>
            <a:endParaRPr b="1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b="1" i="0" lang="en-US" sz="28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b="1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49" name="Google Shape;1249;p66"/>
          <p:cNvSpPr/>
          <p:nvPr/>
        </p:nvSpPr>
        <p:spPr>
          <a:xfrm>
            <a:off x="10865407" y="2329955"/>
            <a:ext cx="928801" cy="48533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66"/>
          <p:cNvSpPr/>
          <p:nvPr/>
        </p:nvSpPr>
        <p:spPr>
          <a:xfrm>
            <a:off x="10557149" y="1735228"/>
            <a:ext cx="928801" cy="48533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Google Shape;125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5196" y="3324713"/>
            <a:ext cx="2939697" cy="329419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67"/>
          <p:cNvSpPr txBox="1"/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Solution </a:t>
            </a:r>
            <a:endParaRPr/>
          </a:p>
        </p:txBody>
      </p:sp>
      <p:sp>
        <p:nvSpPr>
          <p:cNvPr id="1257" name="Google Shape;1257;p67"/>
          <p:cNvSpPr/>
          <p:nvPr/>
        </p:nvSpPr>
        <p:spPr>
          <a:xfrm>
            <a:off x="1161675" y="1259910"/>
            <a:ext cx="10479398" cy="206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What is the average response time?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4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b="1" i="0" lang="en-US" sz="24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b="0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</a:t>
            </a:r>
            <a:r>
              <a:rPr b="1" i="0" lang="en-US" sz="28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15%</a:t>
            </a:r>
            <a:endParaRPr b="1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b="1" i="0" lang="en-US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b="1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58" name="Google Shape;1258;p67"/>
          <p:cNvSpPr/>
          <p:nvPr/>
        </p:nvSpPr>
        <p:spPr>
          <a:xfrm>
            <a:off x="5341198" y="2235153"/>
            <a:ext cx="273907" cy="16000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531A88"/>
          </a:solidFill>
          <a:ln cap="flat" cmpd="sng" w="9525">
            <a:solidFill>
              <a:srgbClr val="7E28C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67"/>
          <p:cNvSpPr/>
          <p:nvPr/>
        </p:nvSpPr>
        <p:spPr>
          <a:xfrm>
            <a:off x="6660935" y="2235153"/>
            <a:ext cx="364056" cy="16000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F6622"/>
          </a:solidFill>
          <a:ln cap="flat" cmpd="sng" w="9525">
            <a:solidFill>
              <a:srgbClr val="3F662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67"/>
          <p:cNvSpPr/>
          <p:nvPr/>
        </p:nvSpPr>
        <p:spPr>
          <a:xfrm>
            <a:off x="4693780" y="3909939"/>
            <a:ext cx="14193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Delay is in tens of  msecs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67"/>
          <p:cNvSpPr/>
          <p:nvPr/>
        </p:nvSpPr>
        <p:spPr>
          <a:xfrm>
            <a:off x="6265519" y="3909939"/>
            <a:ext cx="1136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rPr>
              <a:t>Delay is in of minutes.</a:t>
            </a:r>
            <a:endParaRPr b="0" i="0" sz="1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67"/>
          <p:cNvSpPr/>
          <p:nvPr/>
        </p:nvSpPr>
        <p:spPr>
          <a:xfrm>
            <a:off x="8397524" y="2235153"/>
            <a:ext cx="273907" cy="16000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186C3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67"/>
          <p:cNvSpPr/>
          <p:nvPr/>
        </p:nvSpPr>
        <p:spPr>
          <a:xfrm>
            <a:off x="7881068" y="3947272"/>
            <a:ext cx="13570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Delay is 2 secs.</a:t>
            </a:r>
            <a:endParaRPr b="0" i="0" sz="1400" u="none" cap="none" strike="noStrike">
              <a:solidFill>
                <a:srgbClr val="1186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67"/>
          <p:cNvSpPr/>
          <p:nvPr/>
        </p:nvSpPr>
        <p:spPr>
          <a:xfrm>
            <a:off x="1006616" y="4480292"/>
            <a:ext cx="7758427" cy="206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Solution of reducing delay: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AutoNum type="arabicParenR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Increase the bandwidth of the access link.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57200" lvl="0" marL="4572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AutoNum type="arabicParenR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Install a web cache or proxy server at the institutional network.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4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5" name="Google Shape;1265;p67"/>
          <p:cNvSpPr/>
          <p:nvPr/>
        </p:nvSpPr>
        <p:spPr>
          <a:xfrm>
            <a:off x="10557893" y="4906771"/>
            <a:ext cx="996028" cy="65932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67"/>
          <p:cNvSpPr/>
          <p:nvPr/>
        </p:nvSpPr>
        <p:spPr>
          <a:xfrm>
            <a:off x="6265519" y="3865046"/>
            <a:ext cx="996028" cy="7589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Google Shape;127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9746" y="627420"/>
            <a:ext cx="3316016" cy="3715889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68"/>
          <p:cNvSpPr/>
          <p:nvPr/>
        </p:nvSpPr>
        <p:spPr>
          <a:xfrm>
            <a:off x="1500600" y="755708"/>
            <a:ext cx="4370400" cy="3705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object size: 100K bits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request rate from browsers to origin servers:15/sec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server: 2 sec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rate: 15 Mbps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Corbe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15%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Corbe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b="0" i="0" lang="en-US" sz="18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b="0" i="0" sz="1800" u="none" cap="none" strike="noStrike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8605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8605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74" name="Google Shape;1274;p68"/>
          <p:cNvSpPr txBox="1"/>
          <p:nvPr>
            <p:ph idx="4294967295" type="title"/>
          </p:nvPr>
        </p:nvSpPr>
        <p:spPr>
          <a:xfrm>
            <a:off x="2913513" y="52351"/>
            <a:ext cx="77724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Caching example: </a:t>
            </a:r>
            <a:r>
              <a:rPr lang="en-US" sz="3240"/>
              <a:t>Solution 1</a:t>
            </a:r>
            <a:r>
              <a:rPr lang="en-US" sz="3600"/>
              <a:t> </a:t>
            </a:r>
            <a:endParaRPr sz="3600"/>
          </a:p>
        </p:txBody>
      </p:sp>
      <p:cxnSp>
        <p:nvCxnSpPr>
          <p:cNvPr id="1275" name="Google Shape;1275;p68"/>
          <p:cNvCxnSpPr/>
          <p:nvPr/>
        </p:nvCxnSpPr>
        <p:spPr>
          <a:xfrm>
            <a:off x="3714900" y="2847992"/>
            <a:ext cx="990600" cy="150813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76" name="Google Shape;1276;p68"/>
          <p:cNvSpPr txBox="1"/>
          <p:nvPr/>
        </p:nvSpPr>
        <p:spPr>
          <a:xfrm>
            <a:off x="4242480" y="3055561"/>
            <a:ext cx="162852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100 Mbps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68"/>
          <p:cNvSpPr txBox="1"/>
          <p:nvPr/>
        </p:nvSpPr>
        <p:spPr>
          <a:xfrm>
            <a:off x="10497326" y="2555624"/>
            <a:ext cx="1433659" cy="58473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100 Mbps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68"/>
          <p:cNvSpPr txBox="1"/>
          <p:nvPr/>
        </p:nvSpPr>
        <p:spPr>
          <a:xfrm>
            <a:off x="4727050" y="5025045"/>
            <a:ext cx="107757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msecs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68"/>
          <p:cNvSpPr txBox="1"/>
          <p:nvPr/>
        </p:nvSpPr>
        <p:spPr>
          <a:xfrm>
            <a:off x="1890745" y="5616176"/>
            <a:ext cx="769601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 Delay and Access delay </a:t>
            </a:r>
            <a:r>
              <a:rPr b="1" i="1" lang="en-US" sz="2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becomes negligible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0" name="Google Shape;1280;p68"/>
          <p:cNvCxnSpPr/>
          <p:nvPr/>
        </p:nvCxnSpPr>
        <p:spPr>
          <a:xfrm>
            <a:off x="4140201" y="3921611"/>
            <a:ext cx="706437" cy="1174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81" name="Google Shape;1281;p68"/>
          <p:cNvSpPr txBox="1"/>
          <p:nvPr/>
        </p:nvSpPr>
        <p:spPr>
          <a:xfrm>
            <a:off x="4949825" y="3840648"/>
            <a:ext cx="1854735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68"/>
          <p:cNvSpPr/>
          <p:nvPr/>
        </p:nvSpPr>
        <p:spPr>
          <a:xfrm>
            <a:off x="1016102" y="4301121"/>
            <a:ext cx="7661072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0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0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0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b="1" i="0" lang="en-US" sz="20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			          =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 </a:t>
            </a:r>
            <a:r>
              <a:rPr b="1" i="0" lang="en-US" sz="20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msecs     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0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mins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     +   </a:t>
            </a:r>
            <a:r>
              <a:rPr b="1" i="0" lang="en-US" sz="20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2 secs</a:t>
            </a:r>
            <a:endParaRPr b="1" i="0" sz="2000" u="none" cap="none" strike="noStrike">
              <a:solidFill>
                <a:srgbClr val="1186C3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283" name="Google Shape;1283;p68"/>
          <p:cNvCxnSpPr/>
          <p:nvPr/>
        </p:nvCxnSpPr>
        <p:spPr>
          <a:xfrm>
            <a:off x="4727050" y="4757224"/>
            <a:ext cx="524400" cy="227033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84" name="Google Shape;1284;p68"/>
          <p:cNvSpPr/>
          <p:nvPr/>
        </p:nvSpPr>
        <p:spPr>
          <a:xfrm>
            <a:off x="3538893" y="4604787"/>
            <a:ext cx="996028" cy="7589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68"/>
          <p:cNvSpPr/>
          <p:nvPr/>
        </p:nvSpPr>
        <p:spPr>
          <a:xfrm>
            <a:off x="4671757" y="4819928"/>
            <a:ext cx="996028" cy="7589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68"/>
          <p:cNvSpPr/>
          <p:nvPr/>
        </p:nvSpPr>
        <p:spPr>
          <a:xfrm>
            <a:off x="1955863" y="6102911"/>
            <a:ext cx="76483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Cost: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increased access link speed (not cheap!)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711200" y="14993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Application Layer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1296367" y="1063460"/>
            <a:ext cx="10363200" cy="57945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8925" lvl="0" marL="455613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32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Layer Protocols</a:t>
            </a:r>
            <a:endParaRPr/>
          </a:p>
          <a:p>
            <a:pPr indent="-341313" lvl="1" marL="9112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Provide the rules and formats that govern how data is treated in the application layer.</a:t>
            </a:r>
            <a:endParaRPr/>
          </a:p>
          <a:p>
            <a:pPr indent="-288925" lvl="0" marL="455613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32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Software</a:t>
            </a:r>
            <a:endParaRPr sz="4000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1313" lvl="1" marL="91122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The programs used to communicate over the network.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94335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For example:</a:t>
            </a:r>
            <a:endParaRPr/>
          </a:p>
          <a:p>
            <a:pPr indent="-288925" lvl="1" marL="855663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When displaying a web page:</a:t>
            </a:r>
            <a:endParaRPr/>
          </a:p>
          <a:p>
            <a:pPr indent="-341313" lvl="2" marL="13112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US" sz="28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Layer 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uses the </a:t>
            </a:r>
            <a:r>
              <a:rPr lang="en-US" sz="2800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HTTP(Hyper Text Transfer Protocol)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 Protocol.</a:t>
            </a:r>
            <a:endParaRPr/>
          </a:p>
          <a:p>
            <a:pPr indent="-341313" lvl="2" marL="13112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US" sz="28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Software 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is your </a:t>
            </a:r>
            <a:r>
              <a:rPr lang="en-US" sz="2800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Web browser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2800"/>
          </a:p>
        </p:txBody>
      </p:sp>
      <p:sp>
        <p:nvSpPr>
          <p:cNvPr id="203" name="Google Shape;203;p2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Application Layer</a:t>
            </a:r>
            <a:endParaRPr/>
          </a:p>
        </p:txBody>
      </p:sp>
      <p:sp>
        <p:nvSpPr>
          <p:cNvPr id="204" name="Google Shape;204;p24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69"/>
          <p:cNvSpPr/>
          <p:nvPr/>
        </p:nvSpPr>
        <p:spPr>
          <a:xfrm>
            <a:off x="6562725" y="4392613"/>
            <a:ext cx="2965450" cy="1390650"/>
          </a:xfrm>
          <a:custGeom>
            <a:rect b="b" l="l" r="r" t="t"/>
            <a:pathLst>
              <a:path extrusionOk="0" h="876" w="1868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293" name="Google Shape;1293;p69"/>
          <p:cNvCxnSpPr/>
          <p:nvPr/>
        </p:nvCxnSpPr>
        <p:spPr>
          <a:xfrm flipH="1">
            <a:off x="7011988" y="4702175"/>
            <a:ext cx="855662" cy="43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4" name="Google Shape;1294;p69"/>
          <p:cNvCxnSpPr/>
          <p:nvPr/>
        </p:nvCxnSpPr>
        <p:spPr>
          <a:xfrm flipH="1">
            <a:off x="7521576" y="4749800"/>
            <a:ext cx="563563" cy="393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5" name="Google Shape;1295;p69"/>
          <p:cNvCxnSpPr/>
          <p:nvPr/>
        </p:nvCxnSpPr>
        <p:spPr>
          <a:xfrm flipH="1">
            <a:off x="8059739" y="4756150"/>
            <a:ext cx="149225" cy="38258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6" name="Google Shape;1296;p69"/>
          <p:cNvCxnSpPr/>
          <p:nvPr/>
        </p:nvCxnSpPr>
        <p:spPr>
          <a:xfrm>
            <a:off x="8426451" y="4735513"/>
            <a:ext cx="123825" cy="41275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7" name="Google Shape;1297;p69"/>
          <p:cNvSpPr txBox="1"/>
          <p:nvPr/>
        </p:nvSpPr>
        <p:spPr>
          <a:xfrm>
            <a:off x="6888145" y="4221163"/>
            <a:ext cx="119856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institutional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69"/>
          <p:cNvSpPr txBox="1"/>
          <p:nvPr/>
        </p:nvSpPr>
        <p:spPr>
          <a:xfrm>
            <a:off x="8529638" y="4560889"/>
            <a:ext cx="2015804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Mbps LAN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9" name="Google Shape;1299;p69"/>
          <p:cNvGrpSpPr/>
          <p:nvPr/>
        </p:nvGrpSpPr>
        <p:grpSpPr>
          <a:xfrm>
            <a:off x="7785101" y="4460876"/>
            <a:ext cx="881063" cy="307975"/>
            <a:chOff x="2356" y="1300"/>
            <a:chExt cx="555" cy="194"/>
          </a:xfrm>
        </p:grpSpPr>
        <p:sp>
          <p:nvSpPr>
            <p:cNvPr id="1300" name="Google Shape;1300;p69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1" name="Google Shape;1301;p69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2" name="Google Shape;1302;p69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303" name="Google Shape;1303;p69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04" name="Google Shape;1304;p69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305" name="Google Shape;1305;p69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306" name="Google Shape;1306;p69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7" name="Google Shape;1307;p69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308" name="Google Shape;1308;p69"/>
          <p:cNvGrpSpPr/>
          <p:nvPr/>
        </p:nvGrpSpPr>
        <p:grpSpPr>
          <a:xfrm>
            <a:off x="6699251" y="5070476"/>
            <a:ext cx="525463" cy="557213"/>
            <a:chOff x="-44" y="1473"/>
            <a:chExt cx="981" cy="1105"/>
          </a:xfrm>
        </p:grpSpPr>
        <p:pic>
          <p:nvPicPr>
            <p:cNvPr descr="desktop_computer_stylized_medium" id="1309" name="Google Shape;1309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0" name="Google Shape;1310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311" name="Google Shape;1311;p69"/>
          <p:cNvGrpSpPr/>
          <p:nvPr/>
        </p:nvGrpSpPr>
        <p:grpSpPr>
          <a:xfrm>
            <a:off x="7210426" y="5092701"/>
            <a:ext cx="525463" cy="557213"/>
            <a:chOff x="-44" y="1473"/>
            <a:chExt cx="981" cy="1105"/>
          </a:xfrm>
        </p:grpSpPr>
        <p:pic>
          <p:nvPicPr>
            <p:cNvPr descr="desktop_computer_stylized_medium" id="1312" name="Google Shape;1312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3" name="Google Shape;1313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314" name="Google Shape;1314;p69"/>
          <p:cNvGrpSpPr/>
          <p:nvPr/>
        </p:nvGrpSpPr>
        <p:grpSpPr>
          <a:xfrm>
            <a:off x="7734301" y="5081588"/>
            <a:ext cx="525463" cy="557212"/>
            <a:chOff x="-44" y="1473"/>
            <a:chExt cx="981" cy="1105"/>
          </a:xfrm>
        </p:grpSpPr>
        <p:pic>
          <p:nvPicPr>
            <p:cNvPr descr="desktop_computer_stylized_medium" id="1315" name="Google Shape;1315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6" name="Google Shape;1316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17" name="Google Shape;1317;p69"/>
          <p:cNvSpPr txBox="1"/>
          <p:nvPr>
            <p:ph idx="4294967295" type="title"/>
          </p:nvPr>
        </p:nvSpPr>
        <p:spPr>
          <a:xfrm>
            <a:off x="1927224" y="269876"/>
            <a:ext cx="9053979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b="1" lang="en-US" sz="3600"/>
              <a:t>Caching example: Solution 2</a:t>
            </a:r>
            <a:endParaRPr b="1" sz="3600"/>
          </a:p>
        </p:txBody>
      </p:sp>
      <p:sp>
        <p:nvSpPr>
          <p:cNvPr id="1318" name="Google Shape;1318;p69"/>
          <p:cNvSpPr txBox="1"/>
          <p:nvPr/>
        </p:nvSpPr>
        <p:spPr>
          <a:xfrm>
            <a:off x="9326563" y="1824038"/>
            <a:ext cx="93345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9" name="Google Shape;1319;p69"/>
          <p:cNvCxnSpPr/>
          <p:nvPr/>
        </p:nvCxnSpPr>
        <p:spPr>
          <a:xfrm>
            <a:off x="8221663" y="3467100"/>
            <a:ext cx="0" cy="106203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0" name="Google Shape;1320;p69"/>
          <p:cNvSpPr txBox="1"/>
          <p:nvPr/>
        </p:nvSpPr>
        <p:spPr>
          <a:xfrm>
            <a:off x="8223251" y="3656014"/>
            <a:ext cx="1190625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Mbps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1" name="Google Shape;1321;p69"/>
          <p:cNvGrpSpPr/>
          <p:nvPr/>
        </p:nvGrpSpPr>
        <p:grpSpPr>
          <a:xfrm>
            <a:off x="8350250" y="4941889"/>
            <a:ext cx="1860550" cy="809625"/>
            <a:chOff x="4217" y="3611"/>
            <a:chExt cx="1172" cy="510"/>
          </a:xfrm>
        </p:grpSpPr>
        <p:sp>
          <p:nvSpPr>
            <p:cNvPr id="1322" name="Google Shape;1322;p69"/>
            <p:cNvSpPr/>
            <p:nvPr/>
          </p:nvSpPr>
          <p:spPr>
            <a:xfrm>
              <a:off x="4217" y="3611"/>
              <a:ext cx="329" cy="473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69"/>
            <p:cNvSpPr txBox="1"/>
            <p:nvPr/>
          </p:nvSpPr>
          <p:spPr>
            <a:xfrm>
              <a:off x="4561" y="3717"/>
              <a:ext cx="828" cy="4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Noto Sans Symbols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local web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Noto Sans Symbols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cache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4" name="Google Shape;1324;p69"/>
          <p:cNvSpPr/>
          <p:nvPr/>
        </p:nvSpPr>
        <p:spPr>
          <a:xfrm>
            <a:off x="1486702" y="1303735"/>
            <a:ext cx="5063324" cy="2612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20"/>
              <a:buFont typeface="Noto Sans Symbols"/>
              <a:buNone/>
            </a:pPr>
            <a:r>
              <a:rPr b="1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Average hit rate: 40%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Consequences</a:t>
            </a:r>
            <a:r>
              <a:rPr b="1" i="1" lang="en-US" sz="2400" u="none" cap="none" strike="noStrike">
                <a:solidFill>
                  <a:srgbClr val="0070C0"/>
                </a:solidFill>
                <a:latin typeface="Gill Sans"/>
                <a:ea typeface="Gill Sans"/>
                <a:cs typeface="Gill Sans"/>
                <a:sym typeface="Gill San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531A88"/>
                </a:solidFill>
                <a:latin typeface="Arial"/>
                <a:ea typeface="Arial"/>
                <a:cs typeface="Arial"/>
                <a:sym typeface="Arial"/>
              </a:rPr>
              <a:t>LAN delay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within 10 milliseconds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Access delay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tens of milliseconds in a 15 Mbps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Total Response time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</a:t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25" name="Google Shape;1325;p69"/>
          <p:cNvSpPr txBox="1"/>
          <p:nvPr/>
        </p:nvSpPr>
        <p:spPr>
          <a:xfrm>
            <a:off x="1748977" y="5783263"/>
            <a:ext cx="4936005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Cost: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web cache (cheap!)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6" name="Google Shape;1326;p69"/>
          <p:cNvCxnSpPr/>
          <p:nvPr/>
        </p:nvCxnSpPr>
        <p:spPr>
          <a:xfrm>
            <a:off x="6897688" y="2409825"/>
            <a:ext cx="285750" cy="114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7" name="Google Shape;1327;p69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8" name="Google Shape;1328;p69"/>
          <p:cNvCxnSpPr/>
          <p:nvPr/>
        </p:nvCxnSpPr>
        <p:spPr>
          <a:xfrm flipH="1">
            <a:off x="8335964" y="2066926"/>
            <a:ext cx="9525" cy="2381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9" name="Google Shape;1329;p69"/>
          <p:cNvCxnSpPr/>
          <p:nvPr/>
        </p:nvCxnSpPr>
        <p:spPr>
          <a:xfrm flipH="1">
            <a:off x="8793163" y="2228850"/>
            <a:ext cx="133350" cy="20955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0" name="Google Shape;1330;p69"/>
          <p:cNvCxnSpPr/>
          <p:nvPr/>
        </p:nvCxnSpPr>
        <p:spPr>
          <a:xfrm rot="10800000">
            <a:off x="8955088" y="2990850"/>
            <a:ext cx="24765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1" name="Google Shape;1331;p69"/>
          <p:cNvSpPr/>
          <p:nvPr/>
        </p:nvSpPr>
        <p:spPr>
          <a:xfrm>
            <a:off x="6981826" y="2022475"/>
            <a:ext cx="2174875" cy="1581150"/>
          </a:xfrm>
          <a:custGeom>
            <a:rect b="b" l="l" r="r" t="t"/>
            <a:pathLst>
              <a:path extrusionOk="0" h="1662" w="2135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32" name="Google Shape;1332;p69"/>
          <p:cNvSpPr txBox="1"/>
          <p:nvPr/>
        </p:nvSpPr>
        <p:spPr>
          <a:xfrm>
            <a:off x="7688263" y="2354264"/>
            <a:ext cx="93186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Internet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3" name="Google Shape;1333;p69"/>
          <p:cNvGrpSpPr/>
          <p:nvPr/>
        </p:nvGrpSpPr>
        <p:grpSpPr>
          <a:xfrm>
            <a:off x="7805738" y="3165476"/>
            <a:ext cx="881062" cy="307975"/>
            <a:chOff x="2356" y="1300"/>
            <a:chExt cx="555" cy="194"/>
          </a:xfrm>
        </p:grpSpPr>
        <p:sp>
          <p:nvSpPr>
            <p:cNvPr id="1334" name="Google Shape;1334;p69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5" name="Google Shape;1335;p69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6" name="Google Shape;1336;p69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337" name="Google Shape;1337;p69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38" name="Google Shape;1338;p69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339" name="Google Shape;1339;p69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340" name="Google Shape;1340;p69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1" name="Google Shape;1341;p69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342" name="Google Shape;1342;p69"/>
          <p:cNvGrpSpPr/>
          <p:nvPr/>
        </p:nvGrpSpPr>
        <p:grpSpPr>
          <a:xfrm>
            <a:off x="6550026" y="1957388"/>
            <a:ext cx="377825" cy="576262"/>
            <a:chOff x="4140" y="429"/>
            <a:chExt cx="1425" cy="2396"/>
          </a:xfrm>
        </p:grpSpPr>
        <p:sp>
          <p:nvSpPr>
            <p:cNvPr id="1343" name="Google Shape;1343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4" name="Google Shape;1344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6" name="Google Shape;1346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7" name="Google Shape;1347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8" name="Google Shape;1348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349" name="Google Shape;1349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1" name="Google Shape;1351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2" name="Google Shape;1352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353" name="Google Shape;1353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5" name="Google Shape;1355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7" name="Google Shape;1357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358" name="Google Shape;1358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0" name="Google Shape;1360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361" name="Google Shape;1361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362" name="Google Shape;1362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4" name="Google Shape;1364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6" name="Google Shape;1366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7" name="Google Shape;1367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9" name="Google Shape;1369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5" name="Google Shape;1375;p69"/>
          <p:cNvGrpSpPr/>
          <p:nvPr/>
        </p:nvGrpSpPr>
        <p:grpSpPr>
          <a:xfrm>
            <a:off x="7464426" y="1479551"/>
            <a:ext cx="377825" cy="576263"/>
            <a:chOff x="4140" y="429"/>
            <a:chExt cx="1425" cy="2396"/>
          </a:xfrm>
        </p:grpSpPr>
        <p:sp>
          <p:nvSpPr>
            <p:cNvPr id="1376" name="Google Shape;1376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7" name="Google Shape;1377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9" name="Google Shape;1379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0" name="Google Shape;1380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1" name="Google Shape;1381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382" name="Google Shape;1382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84" name="Google Shape;1384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5" name="Google Shape;1385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386" name="Google Shape;1386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88" name="Google Shape;1388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90" name="Google Shape;1390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391" name="Google Shape;1391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93" name="Google Shape;1393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394" name="Google Shape;1394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395" name="Google Shape;1395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97" name="Google Shape;1397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9" name="Google Shape;1399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0" name="Google Shape;1400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2" name="Google Shape;1402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8" name="Google Shape;1408;p69"/>
          <p:cNvGrpSpPr/>
          <p:nvPr/>
        </p:nvGrpSpPr>
        <p:grpSpPr>
          <a:xfrm>
            <a:off x="8216901" y="1511301"/>
            <a:ext cx="377825" cy="576263"/>
            <a:chOff x="4140" y="429"/>
            <a:chExt cx="1425" cy="2396"/>
          </a:xfrm>
        </p:grpSpPr>
        <p:sp>
          <p:nvSpPr>
            <p:cNvPr id="1409" name="Google Shape;1409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0" name="Google Shape;1410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2" name="Google Shape;1412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3" name="Google Shape;1413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14" name="Google Shape;1414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415" name="Google Shape;1415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17" name="Google Shape;1417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18" name="Google Shape;1418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419" name="Google Shape;1419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21" name="Google Shape;1421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23" name="Google Shape;1423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424" name="Google Shape;1424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26" name="Google Shape;1426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427" name="Google Shape;1427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428" name="Google Shape;1428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30" name="Google Shape;1430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2" name="Google Shape;1432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3" name="Google Shape;1433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5" name="Google Shape;1435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1" name="Google Shape;1441;p69"/>
          <p:cNvGrpSpPr/>
          <p:nvPr/>
        </p:nvGrpSpPr>
        <p:grpSpPr>
          <a:xfrm>
            <a:off x="8826501" y="1663701"/>
            <a:ext cx="377825" cy="576263"/>
            <a:chOff x="4140" y="429"/>
            <a:chExt cx="1425" cy="2396"/>
          </a:xfrm>
        </p:grpSpPr>
        <p:sp>
          <p:nvSpPr>
            <p:cNvPr id="1442" name="Google Shape;1442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3" name="Google Shape;1443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5" name="Google Shape;1445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6" name="Google Shape;1446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7" name="Google Shape;1447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448" name="Google Shape;1448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0" name="Google Shape;1450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1" name="Google Shape;1451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452" name="Google Shape;1452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4" name="Google Shape;1454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6" name="Google Shape;1456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457" name="Google Shape;1457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9" name="Google Shape;1459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460" name="Google Shape;1460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461" name="Google Shape;1461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63" name="Google Shape;1463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5" name="Google Shape;1465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6" name="Google Shape;1466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8" name="Google Shape;1468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4" name="Google Shape;1474;p69"/>
          <p:cNvGrpSpPr/>
          <p:nvPr/>
        </p:nvGrpSpPr>
        <p:grpSpPr>
          <a:xfrm>
            <a:off x="9155114" y="2609851"/>
            <a:ext cx="377825" cy="576263"/>
            <a:chOff x="4140" y="429"/>
            <a:chExt cx="1425" cy="2396"/>
          </a:xfrm>
        </p:grpSpPr>
        <p:sp>
          <p:nvSpPr>
            <p:cNvPr id="1475" name="Google Shape;1475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6" name="Google Shape;1476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8" name="Google Shape;1478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9" name="Google Shape;1479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0" name="Google Shape;1480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481" name="Google Shape;1481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83" name="Google Shape;1483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4" name="Google Shape;1484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485" name="Google Shape;1485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87" name="Google Shape;1487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9" name="Google Shape;1489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490" name="Google Shape;1490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92" name="Google Shape;1492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493" name="Google Shape;1493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494" name="Google Shape;1494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96" name="Google Shape;1496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8" name="Google Shape;1498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9" name="Google Shape;1499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1" name="Google Shape;1501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7" name="Google Shape;1507;p69"/>
          <p:cNvGrpSpPr/>
          <p:nvPr/>
        </p:nvGrpSpPr>
        <p:grpSpPr>
          <a:xfrm>
            <a:off x="8415339" y="5027613"/>
            <a:ext cx="377825" cy="576262"/>
            <a:chOff x="4140" y="429"/>
            <a:chExt cx="1425" cy="2396"/>
          </a:xfrm>
        </p:grpSpPr>
        <p:sp>
          <p:nvSpPr>
            <p:cNvPr id="1508" name="Google Shape;1508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9" name="Google Shape;1509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1" name="Google Shape;1511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2" name="Google Shape;1512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13" name="Google Shape;1513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514" name="Google Shape;1514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16" name="Google Shape;1516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17" name="Google Shape;1517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518" name="Google Shape;1518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0" name="Google Shape;1520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22" name="Google Shape;1522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523" name="Google Shape;1523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5" name="Google Shape;1525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526" name="Google Shape;1526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527" name="Google Shape;1527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9" name="Google Shape;1529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1" name="Google Shape;1531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2" name="Google Shape;1532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4" name="Google Shape;1534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0" name="Google Shape;1540;p69"/>
          <p:cNvSpPr/>
          <p:nvPr/>
        </p:nvSpPr>
        <p:spPr>
          <a:xfrm>
            <a:off x="714942" y="4254568"/>
            <a:ext cx="628248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i="0" lang="en-US" sz="24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0.4(0.01 seconds)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1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0.6(0.01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b="1" i="0" lang="en-US" sz="2400" u="none" cap="none" strike="noStrike">
                <a:solidFill>
                  <a:srgbClr val="1186C3"/>
                </a:solidFill>
                <a:latin typeface="Arial"/>
                <a:ea typeface="Arial"/>
                <a:cs typeface="Arial"/>
                <a:sym typeface="Arial"/>
              </a:rPr>
              <a:t>2 seconds</a:t>
            </a:r>
            <a:r>
              <a:rPr b="0" i="0" lang="en-US" sz="2400" u="none" cap="none" strike="noStrike">
                <a:solidFill>
                  <a:srgbClr val="1287C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i="0" lang="en-US" sz="2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1.2 secs</a:t>
            </a:r>
            <a:endParaRPr b="1" i="0" sz="20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70"/>
          <p:cNvSpPr txBox="1"/>
          <p:nvPr>
            <p:ph type="title"/>
          </p:nvPr>
        </p:nvSpPr>
        <p:spPr>
          <a:xfrm>
            <a:off x="1484310" y="399868"/>
            <a:ext cx="10018713" cy="571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Stale Cache</a:t>
            </a:r>
            <a:endParaRPr b="1"/>
          </a:p>
        </p:txBody>
      </p:sp>
      <p:sp>
        <p:nvSpPr>
          <p:cNvPr id="1546" name="Google Shape;1546;p70"/>
          <p:cNvSpPr txBox="1"/>
          <p:nvPr>
            <p:ph idx="1" type="body"/>
          </p:nvPr>
        </p:nvSpPr>
        <p:spPr>
          <a:xfrm>
            <a:off x="1608814" y="1108364"/>
            <a:ext cx="10018713" cy="5379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One </a:t>
            </a:r>
            <a:r>
              <a:rPr lang="en-US" sz="3600">
                <a:solidFill>
                  <a:srgbClr val="0000FF"/>
                </a:solidFill>
              </a:rPr>
              <a:t>problem </a:t>
            </a:r>
            <a:r>
              <a:rPr lang="en-US" sz="3600"/>
              <a:t>of using Proxy server</a:t>
            </a:r>
            <a:endParaRPr/>
          </a:p>
          <a:p>
            <a:pPr indent="-394335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772"/>
              <a:buChar char="•"/>
            </a:pPr>
            <a:r>
              <a:rPr lang="en-US" sz="2800"/>
              <a:t>The object housed in the Web server may have been modified since the copy was cached at the client. 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Char char="•"/>
            </a:pPr>
            <a:r>
              <a:rPr lang="en-US" sz="3200"/>
              <a:t>HTTP has a mechanism that allows a cache to verify that its objects are up to date. </a:t>
            </a:r>
            <a:endParaRPr/>
          </a:p>
          <a:p>
            <a:pPr indent="-228601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None/>
            </a:pPr>
            <a:r>
              <a:t/>
            </a:r>
            <a:endParaRPr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Char char="•"/>
            </a:pPr>
            <a:r>
              <a:rPr lang="en-US" sz="3200"/>
              <a:t>This mechanism is called the </a:t>
            </a:r>
            <a:r>
              <a:rPr b="1" lang="en-US" sz="3200">
                <a:solidFill>
                  <a:srgbClr val="FF6600"/>
                </a:solidFill>
              </a:rPr>
              <a:t>conditional GET</a:t>
            </a:r>
            <a:r>
              <a:rPr lang="en-US" sz="3200"/>
              <a:t>.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Char char="•"/>
            </a:pPr>
            <a:r>
              <a:rPr lang="en-US" sz="3200"/>
              <a:t>An HTTP request message is a so-called conditional GET message if</a:t>
            </a:r>
            <a:endParaRPr/>
          </a:p>
          <a:p>
            <a:pPr indent="-514349" lvl="1" marL="103441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772"/>
              <a:buFont typeface="Arial"/>
              <a:buAutoNum type="arabicParenR"/>
            </a:pPr>
            <a:r>
              <a:rPr lang="en-US" sz="2800"/>
              <a:t>The request message uses the GET method </a:t>
            </a:r>
            <a:endParaRPr/>
          </a:p>
          <a:p>
            <a:pPr indent="-514349" lvl="1" marL="103441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772"/>
              <a:buFont typeface="Arial"/>
              <a:buAutoNum type="arabicParenR"/>
            </a:pPr>
            <a:r>
              <a:rPr lang="en-US" sz="2800"/>
              <a:t>The request message includes an If-Modified-Since: header line.</a:t>
            </a:r>
            <a:endParaRPr/>
          </a:p>
          <a:p>
            <a:pPr indent="-348615" lvl="0" marL="57721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Font typeface="Arial"/>
              <a:buNone/>
            </a:pPr>
            <a:r>
              <a:t/>
            </a:r>
            <a:endParaRPr sz="3200"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71"/>
          <p:cNvSpPr txBox="1"/>
          <p:nvPr>
            <p:ph type="title"/>
          </p:nvPr>
        </p:nvSpPr>
        <p:spPr>
          <a:xfrm>
            <a:off x="1811338" y="193676"/>
            <a:ext cx="796290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Conditional GET </a:t>
            </a:r>
            <a:endParaRPr/>
          </a:p>
        </p:txBody>
      </p:sp>
      <p:sp>
        <p:nvSpPr>
          <p:cNvPr id="1553" name="Google Shape;1553;p71"/>
          <p:cNvSpPr txBox="1"/>
          <p:nvPr>
            <p:ph idx="1" type="body"/>
          </p:nvPr>
        </p:nvSpPr>
        <p:spPr>
          <a:xfrm>
            <a:off x="1793874" y="1234932"/>
            <a:ext cx="3743325" cy="513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87"/>
              <a:buChar char="•"/>
            </a:pPr>
            <a:r>
              <a:rPr b="1" i="1" lang="en-US" sz="2405">
                <a:solidFill>
                  <a:srgbClr val="002060"/>
                </a:solidFill>
              </a:rPr>
              <a:t>Goal:</a:t>
            </a:r>
            <a:r>
              <a:rPr lang="en-US" sz="2220"/>
              <a:t> Don’t send object if cache has up-to-date cached version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Char char="•"/>
            </a:pPr>
            <a:r>
              <a:rPr lang="en-US" sz="1850"/>
              <a:t>No object transmission delay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Char char="•"/>
            </a:pPr>
            <a:r>
              <a:rPr lang="en-US" sz="1850"/>
              <a:t>Lower link utilization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i="1" lang="en-US" sz="2220">
                <a:solidFill>
                  <a:srgbClr val="000090"/>
                </a:solidFill>
              </a:rPr>
              <a:t>Cache:</a:t>
            </a:r>
            <a:r>
              <a:rPr lang="en-US" sz="2220">
                <a:solidFill>
                  <a:srgbClr val="000090"/>
                </a:solidFill>
              </a:rPr>
              <a:t> </a:t>
            </a:r>
            <a:r>
              <a:rPr lang="en-US" sz="2220"/>
              <a:t>specify date of cached copy in HTTP request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Font typeface="Noto Sans Symbols"/>
              <a:buNone/>
            </a:pPr>
            <a:r>
              <a:rPr b="1" lang="en-US" sz="1850">
                <a:latin typeface="Courier New"/>
                <a:ea typeface="Courier New"/>
                <a:cs typeface="Courier New"/>
                <a:sym typeface="Courier New"/>
              </a:rPr>
              <a:t>If-modified-since: &lt;date&gt;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i="1" lang="en-US" sz="2220">
                <a:solidFill>
                  <a:srgbClr val="000090"/>
                </a:solidFill>
              </a:rPr>
              <a:t>Server:</a:t>
            </a:r>
            <a:r>
              <a:rPr lang="en-US" sz="2220">
                <a:solidFill>
                  <a:srgbClr val="000090"/>
                </a:solidFill>
              </a:rPr>
              <a:t> </a:t>
            </a:r>
            <a:r>
              <a:rPr lang="en-US" sz="2220"/>
              <a:t>response contains no object if cached copy is up-to-date: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Font typeface="Noto Sans Symbols"/>
              <a:buNone/>
            </a:pPr>
            <a:r>
              <a:rPr b="1" lang="en-US" sz="1850">
                <a:latin typeface="Courier New"/>
                <a:ea typeface="Courier New"/>
                <a:cs typeface="Courier New"/>
                <a:sym typeface="Courier New"/>
              </a:rPr>
              <a:t>HTTP/1.0 304 Not Modified</a:t>
            </a:r>
            <a:endParaRPr sz="1480"/>
          </a:p>
        </p:txBody>
      </p:sp>
      <p:cxnSp>
        <p:nvCxnSpPr>
          <p:cNvPr id="1554" name="Google Shape;1554;p71"/>
          <p:cNvCxnSpPr/>
          <p:nvPr/>
        </p:nvCxnSpPr>
        <p:spPr>
          <a:xfrm>
            <a:off x="6045201" y="2114550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55" name="Google Shape;1555;p71"/>
          <p:cNvSpPr txBox="1"/>
          <p:nvPr/>
        </p:nvSpPr>
        <p:spPr>
          <a:xfrm>
            <a:off x="6351589" y="1998663"/>
            <a:ext cx="2681287" cy="6207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request msg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If-modified-since: &lt;date&gt;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6" name="Google Shape;1556;p71"/>
          <p:cNvCxnSpPr/>
          <p:nvPr/>
        </p:nvCxnSpPr>
        <p:spPr>
          <a:xfrm flipH="1">
            <a:off x="6064251" y="2860675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557" name="Google Shape;1557;p71"/>
          <p:cNvGrpSpPr/>
          <p:nvPr/>
        </p:nvGrpSpPr>
        <p:grpSpPr>
          <a:xfrm>
            <a:off x="6461125" y="2844800"/>
            <a:ext cx="2643188" cy="865188"/>
            <a:chOff x="2698" y="2036"/>
            <a:chExt cx="1665" cy="545"/>
          </a:xfrm>
        </p:grpSpPr>
        <p:sp>
          <p:nvSpPr>
            <p:cNvPr id="1558" name="Google Shape;1558;p71"/>
            <p:cNvSpPr/>
            <p:nvPr/>
          </p:nvSpPr>
          <p:spPr>
            <a:xfrm>
              <a:off x="2760" y="2071"/>
              <a:ext cx="1578" cy="46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4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71"/>
            <p:cNvSpPr txBox="1"/>
            <p:nvPr/>
          </p:nvSpPr>
          <p:spPr>
            <a:xfrm>
              <a:off x="2698" y="2036"/>
              <a:ext cx="1665" cy="54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HTTP/1.0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304 Not Modified</a:t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0" name="Google Shape;1560;p71"/>
          <p:cNvSpPr txBox="1"/>
          <p:nvPr/>
        </p:nvSpPr>
        <p:spPr>
          <a:xfrm>
            <a:off x="9429750" y="2149476"/>
            <a:ext cx="1047750" cy="1465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object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modified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&lt;date&gt;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1" name="Google Shape;1561;p71"/>
          <p:cNvCxnSpPr/>
          <p:nvPr/>
        </p:nvCxnSpPr>
        <p:spPr>
          <a:xfrm>
            <a:off x="5802312" y="4079874"/>
            <a:ext cx="3971925" cy="28575"/>
          </a:xfrm>
          <a:prstGeom prst="straightConnector1">
            <a:avLst/>
          </a:prstGeom>
          <a:noFill/>
          <a:ln cap="flat" cmpd="sng" w="28575">
            <a:solidFill>
              <a:srgbClr val="000099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62" name="Google Shape;1562;p71"/>
          <p:cNvCxnSpPr/>
          <p:nvPr/>
        </p:nvCxnSpPr>
        <p:spPr>
          <a:xfrm>
            <a:off x="6111876" y="4678363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63" name="Google Shape;1563;p71"/>
          <p:cNvSpPr txBox="1"/>
          <p:nvPr/>
        </p:nvSpPr>
        <p:spPr>
          <a:xfrm>
            <a:off x="6356350" y="4562476"/>
            <a:ext cx="2681288" cy="62071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request msg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If-modified-since: &lt;date&gt;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4" name="Google Shape;1564;p71"/>
          <p:cNvCxnSpPr/>
          <p:nvPr/>
        </p:nvCxnSpPr>
        <p:spPr>
          <a:xfrm flipH="1">
            <a:off x="6130926" y="5457825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65" name="Google Shape;1565;p71"/>
          <p:cNvSpPr txBox="1"/>
          <p:nvPr/>
        </p:nvSpPr>
        <p:spPr>
          <a:xfrm>
            <a:off x="6375400" y="5402263"/>
            <a:ext cx="2643188" cy="9255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response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HTTP/1.0 200 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&lt;data&gt;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71"/>
          <p:cNvSpPr txBox="1"/>
          <p:nvPr/>
        </p:nvSpPr>
        <p:spPr>
          <a:xfrm>
            <a:off x="9509125" y="4808539"/>
            <a:ext cx="1047750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object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modified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after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&lt;date&gt;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71"/>
          <p:cNvSpPr txBox="1"/>
          <p:nvPr/>
        </p:nvSpPr>
        <p:spPr>
          <a:xfrm>
            <a:off x="5141993" y="1062039"/>
            <a:ext cx="957184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proxy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71"/>
          <p:cNvSpPr txBox="1"/>
          <p:nvPr/>
        </p:nvSpPr>
        <p:spPr>
          <a:xfrm>
            <a:off x="9007475" y="1057276"/>
            <a:ext cx="889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9" name="Google Shape;1569;p71"/>
          <p:cNvGrpSpPr/>
          <p:nvPr/>
        </p:nvGrpSpPr>
        <p:grpSpPr>
          <a:xfrm>
            <a:off x="8597901" y="977900"/>
            <a:ext cx="422275" cy="685800"/>
            <a:chOff x="4140" y="429"/>
            <a:chExt cx="1425" cy="2396"/>
          </a:xfrm>
        </p:grpSpPr>
        <p:sp>
          <p:nvSpPr>
            <p:cNvPr id="1570" name="Google Shape;1570;p71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1" name="Google Shape;1571;p71"/>
            <p:cNvSpPr/>
            <p:nvPr/>
          </p:nvSpPr>
          <p:spPr>
            <a:xfrm>
              <a:off x="4204" y="429"/>
              <a:ext cx="1050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71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3" name="Google Shape;1573;p71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4" name="Google Shape;1574;p71"/>
            <p:cNvSpPr/>
            <p:nvPr/>
          </p:nvSpPr>
          <p:spPr>
            <a:xfrm>
              <a:off x="4210" y="695"/>
              <a:ext cx="600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75" name="Google Shape;1575;p71"/>
            <p:cNvGrpSpPr/>
            <p:nvPr/>
          </p:nvGrpSpPr>
          <p:grpSpPr>
            <a:xfrm>
              <a:off x="4751" y="668"/>
              <a:ext cx="579" cy="144"/>
              <a:chOff x="616" y="2568"/>
              <a:chExt cx="722" cy="138"/>
            </a:xfrm>
          </p:grpSpPr>
          <p:sp>
            <p:nvSpPr>
              <p:cNvPr id="1576" name="Google Shape;1576;p71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71"/>
              <p:cNvSpPr/>
              <p:nvPr/>
            </p:nvSpPr>
            <p:spPr>
              <a:xfrm>
                <a:off x="630" y="2583"/>
                <a:ext cx="689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78" name="Google Shape;1578;p71"/>
            <p:cNvSpPr/>
            <p:nvPr/>
          </p:nvSpPr>
          <p:spPr>
            <a:xfrm>
              <a:off x="4226" y="1017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79" name="Google Shape;1579;p71"/>
            <p:cNvGrpSpPr/>
            <p:nvPr/>
          </p:nvGrpSpPr>
          <p:grpSpPr>
            <a:xfrm>
              <a:off x="4745" y="995"/>
              <a:ext cx="584" cy="133"/>
              <a:chOff x="612" y="2569"/>
              <a:chExt cx="729" cy="138"/>
            </a:xfrm>
          </p:grpSpPr>
          <p:sp>
            <p:nvSpPr>
              <p:cNvPr id="1580" name="Google Shape;1580;p71"/>
              <p:cNvSpPr/>
              <p:nvPr/>
            </p:nvSpPr>
            <p:spPr>
              <a:xfrm>
                <a:off x="612" y="2569"/>
                <a:ext cx="729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71"/>
              <p:cNvSpPr/>
              <p:nvPr/>
            </p:nvSpPr>
            <p:spPr>
              <a:xfrm>
                <a:off x="625" y="2586"/>
                <a:ext cx="695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82" name="Google Shape;1582;p71"/>
            <p:cNvSpPr/>
            <p:nvPr/>
          </p:nvSpPr>
          <p:spPr>
            <a:xfrm>
              <a:off x="4215" y="13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71"/>
            <p:cNvSpPr/>
            <p:nvPr/>
          </p:nvSpPr>
          <p:spPr>
            <a:xfrm>
              <a:off x="4226" y="16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84" name="Google Shape;1584;p71"/>
            <p:cNvGrpSpPr/>
            <p:nvPr/>
          </p:nvGrpSpPr>
          <p:grpSpPr>
            <a:xfrm>
              <a:off x="4735" y="1627"/>
              <a:ext cx="584" cy="150"/>
              <a:chOff x="614" y="2568"/>
              <a:chExt cx="727" cy="138"/>
            </a:xfrm>
          </p:grpSpPr>
          <p:sp>
            <p:nvSpPr>
              <p:cNvPr id="1585" name="Google Shape;1585;p71"/>
              <p:cNvSpPr/>
              <p:nvPr/>
            </p:nvSpPr>
            <p:spPr>
              <a:xfrm>
                <a:off x="614" y="2568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71"/>
              <p:cNvSpPr/>
              <p:nvPr/>
            </p:nvSpPr>
            <p:spPr>
              <a:xfrm>
                <a:off x="627" y="2583"/>
                <a:ext cx="694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87" name="Google Shape;1587;p71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588" name="Google Shape;1588;p71"/>
            <p:cNvGrpSpPr/>
            <p:nvPr/>
          </p:nvGrpSpPr>
          <p:grpSpPr>
            <a:xfrm>
              <a:off x="4740" y="1327"/>
              <a:ext cx="579" cy="139"/>
              <a:chOff x="615" y="2568"/>
              <a:chExt cx="721" cy="139"/>
            </a:xfrm>
          </p:grpSpPr>
          <p:sp>
            <p:nvSpPr>
              <p:cNvPr id="1589" name="Google Shape;1589;p71"/>
              <p:cNvSpPr/>
              <p:nvPr/>
            </p:nvSpPr>
            <p:spPr>
              <a:xfrm>
                <a:off x="615" y="2568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71"/>
              <p:cNvSpPr/>
              <p:nvPr/>
            </p:nvSpPr>
            <p:spPr>
              <a:xfrm>
                <a:off x="629" y="2585"/>
                <a:ext cx="687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1" name="Google Shape;1591;p71"/>
            <p:cNvSpPr/>
            <p:nvPr/>
          </p:nvSpPr>
          <p:spPr>
            <a:xfrm>
              <a:off x="5249" y="429"/>
              <a:ext cx="70" cy="2291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71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3" name="Google Shape;1593;p71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4" name="Google Shape;1594;p71"/>
            <p:cNvSpPr/>
            <p:nvPr/>
          </p:nvSpPr>
          <p:spPr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71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6" name="Google Shape;1596;p71"/>
            <p:cNvSpPr/>
            <p:nvPr/>
          </p:nvSpPr>
          <p:spPr>
            <a:xfrm>
              <a:off x="4140" y="2675"/>
              <a:ext cx="1200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71"/>
            <p:cNvSpPr/>
            <p:nvPr/>
          </p:nvSpPr>
          <p:spPr>
            <a:xfrm>
              <a:off x="4204" y="2709"/>
              <a:ext cx="1071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71"/>
            <p:cNvSpPr/>
            <p:nvPr/>
          </p:nvSpPr>
          <p:spPr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71"/>
            <p:cNvSpPr/>
            <p:nvPr/>
          </p:nvSpPr>
          <p:spPr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71"/>
            <p:cNvSpPr/>
            <p:nvPr/>
          </p:nvSpPr>
          <p:spPr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71"/>
            <p:cNvSpPr/>
            <p:nvPr/>
          </p:nvSpPr>
          <p:spPr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2" name="Google Shape;1602;p71"/>
          <p:cNvGrpSpPr/>
          <p:nvPr/>
        </p:nvGrpSpPr>
        <p:grpSpPr>
          <a:xfrm>
            <a:off x="6249987" y="1043001"/>
            <a:ext cx="422275" cy="685800"/>
            <a:chOff x="4140" y="429"/>
            <a:chExt cx="1425" cy="2396"/>
          </a:xfrm>
        </p:grpSpPr>
        <p:sp>
          <p:nvSpPr>
            <p:cNvPr id="1603" name="Google Shape;1603;p71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4" name="Google Shape;1604;p71"/>
            <p:cNvSpPr/>
            <p:nvPr/>
          </p:nvSpPr>
          <p:spPr>
            <a:xfrm>
              <a:off x="4204" y="429"/>
              <a:ext cx="1050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71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6" name="Google Shape;1606;p71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7" name="Google Shape;1607;p71"/>
            <p:cNvSpPr/>
            <p:nvPr/>
          </p:nvSpPr>
          <p:spPr>
            <a:xfrm>
              <a:off x="4210" y="695"/>
              <a:ext cx="600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08" name="Google Shape;1608;p71"/>
            <p:cNvGrpSpPr/>
            <p:nvPr/>
          </p:nvGrpSpPr>
          <p:grpSpPr>
            <a:xfrm>
              <a:off x="4751" y="668"/>
              <a:ext cx="579" cy="144"/>
              <a:chOff x="616" y="2568"/>
              <a:chExt cx="722" cy="138"/>
            </a:xfrm>
          </p:grpSpPr>
          <p:sp>
            <p:nvSpPr>
              <p:cNvPr id="1609" name="Google Shape;1609;p71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71"/>
              <p:cNvSpPr/>
              <p:nvPr/>
            </p:nvSpPr>
            <p:spPr>
              <a:xfrm>
                <a:off x="630" y="2583"/>
                <a:ext cx="689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11" name="Google Shape;1611;p71"/>
            <p:cNvSpPr/>
            <p:nvPr/>
          </p:nvSpPr>
          <p:spPr>
            <a:xfrm>
              <a:off x="4226" y="1017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12" name="Google Shape;1612;p71"/>
            <p:cNvGrpSpPr/>
            <p:nvPr/>
          </p:nvGrpSpPr>
          <p:grpSpPr>
            <a:xfrm>
              <a:off x="4745" y="995"/>
              <a:ext cx="584" cy="133"/>
              <a:chOff x="612" y="2569"/>
              <a:chExt cx="729" cy="138"/>
            </a:xfrm>
          </p:grpSpPr>
          <p:sp>
            <p:nvSpPr>
              <p:cNvPr id="1613" name="Google Shape;1613;p71"/>
              <p:cNvSpPr/>
              <p:nvPr/>
            </p:nvSpPr>
            <p:spPr>
              <a:xfrm>
                <a:off x="612" y="2569"/>
                <a:ext cx="729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71"/>
              <p:cNvSpPr/>
              <p:nvPr/>
            </p:nvSpPr>
            <p:spPr>
              <a:xfrm>
                <a:off x="625" y="2586"/>
                <a:ext cx="695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15" name="Google Shape;1615;p71"/>
            <p:cNvSpPr/>
            <p:nvPr/>
          </p:nvSpPr>
          <p:spPr>
            <a:xfrm>
              <a:off x="4215" y="13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71"/>
            <p:cNvSpPr/>
            <p:nvPr/>
          </p:nvSpPr>
          <p:spPr>
            <a:xfrm>
              <a:off x="4226" y="16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17" name="Google Shape;1617;p71"/>
            <p:cNvGrpSpPr/>
            <p:nvPr/>
          </p:nvGrpSpPr>
          <p:grpSpPr>
            <a:xfrm>
              <a:off x="4735" y="1627"/>
              <a:ext cx="584" cy="150"/>
              <a:chOff x="614" y="2568"/>
              <a:chExt cx="727" cy="138"/>
            </a:xfrm>
          </p:grpSpPr>
          <p:sp>
            <p:nvSpPr>
              <p:cNvPr id="1618" name="Google Shape;1618;p71"/>
              <p:cNvSpPr/>
              <p:nvPr/>
            </p:nvSpPr>
            <p:spPr>
              <a:xfrm>
                <a:off x="614" y="2568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71"/>
              <p:cNvSpPr/>
              <p:nvPr/>
            </p:nvSpPr>
            <p:spPr>
              <a:xfrm>
                <a:off x="627" y="2583"/>
                <a:ext cx="694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0" name="Google Shape;1620;p71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621" name="Google Shape;1621;p71"/>
            <p:cNvGrpSpPr/>
            <p:nvPr/>
          </p:nvGrpSpPr>
          <p:grpSpPr>
            <a:xfrm>
              <a:off x="4740" y="1327"/>
              <a:ext cx="579" cy="139"/>
              <a:chOff x="615" y="2568"/>
              <a:chExt cx="721" cy="139"/>
            </a:xfrm>
          </p:grpSpPr>
          <p:sp>
            <p:nvSpPr>
              <p:cNvPr id="1622" name="Google Shape;1622;p71"/>
              <p:cNvSpPr/>
              <p:nvPr/>
            </p:nvSpPr>
            <p:spPr>
              <a:xfrm>
                <a:off x="615" y="2568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71"/>
              <p:cNvSpPr/>
              <p:nvPr/>
            </p:nvSpPr>
            <p:spPr>
              <a:xfrm>
                <a:off x="629" y="2585"/>
                <a:ext cx="687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4" name="Google Shape;1624;p71"/>
            <p:cNvSpPr/>
            <p:nvPr/>
          </p:nvSpPr>
          <p:spPr>
            <a:xfrm>
              <a:off x="5249" y="429"/>
              <a:ext cx="70" cy="2291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71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6" name="Google Shape;1626;p71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7" name="Google Shape;1627;p71"/>
            <p:cNvSpPr/>
            <p:nvPr/>
          </p:nvSpPr>
          <p:spPr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71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9" name="Google Shape;1629;p71"/>
            <p:cNvSpPr/>
            <p:nvPr/>
          </p:nvSpPr>
          <p:spPr>
            <a:xfrm>
              <a:off x="4140" y="2675"/>
              <a:ext cx="1200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71"/>
            <p:cNvSpPr/>
            <p:nvPr/>
          </p:nvSpPr>
          <p:spPr>
            <a:xfrm>
              <a:off x="4204" y="2709"/>
              <a:ext cx="1071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71"/>
            <p:cNvSpPr/>
            <p:nvPr/>
          </p:nvSpPr>
          <p:spPr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71"/>
            <p:cNvSpPr/>
            <p:nvPr/>
          </p:nvSpPr>
          <p:spPr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71"/>
            <p:cNvSpPr/>
            <p:nvPr/>
          </p:nvSpPr>
          <p:spPr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71"/>
            <p:cNvSpPr/>
            <p:nvPr/>
          </p:nvSpPr>
          <p:spPr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72"/>
          <p:cNvSpPr txBox="1"/>
          <p:nvPr>
            <p:ph type="ctrTitle"/>
          </p:nvPr>
        </p:nvSpPr>
        <p:spPr>
          <a:xfrm>
            <a:off x="1449977" y="1380068"/>
            <a:ext cx="100530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Different versions of HTTP</a:t>
            </a:r>
            <a:endParaRPr/>
          </a:p>
        </p:txBody>
      </p:sp>
      <p:sp>
        <p:nvSpPr>
          <p:cNvPr id="1640" name="Google Shape;1640;p72"/>
          <p:cNvSpPr txBox="1"/>
          <p:nvPr/>
        </p:nvSpPr>
        <p:spPr>
          <a:xfrm>
            <a:off x="8502975" y="4166075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6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73"/>
          <p:cNvSpPr txBox="1"/>
          <p:nvPr>
            <p:ph type="title"/>
          </p:nvPr>
        </p:nvSpPr>
        <p:spPr>
          <a:xfrm>
            <a:off x="651417" y="223762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</a:t>
            </a:r>
            <a:endParaRPr sz="4400"/>
          </a:p>
        </p:txBody>
      </p:sp>
      <p:sp>
        <p:nvSpPr>
          <p:cNvPr id="1647" name="Google Shape;1647;p73"/>
          <p:cNvSpPr txBox="1"/>
          <p:nvPr/>
        </p:nvSpPr>
        <p:spPr>
          <a:xfrm>
            <a:off x="572119" y="1236917"/>
            <a:ext cx="11117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b="0" i="1" lang="en-US" sz="3600" u="none" cap="none" strike="noStrik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Key goal: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decreased delay in multi-object HTTP requests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73"/>
          <p:cNvSpPr txBox="1"/>
          <p:nvPr/>
        </p:nvSpPr>
        <p:spPr>
          <a:xfrm>
            <a:off x="914400" y="2142059"/>
            <a:ext cx="10654200" cy="3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5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1" lang="en-US" sz="32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HTTP1.1:</a:t>
            </a:r>
            <a:r>
              <a:rPr b="0" i="0" lang="en-US" sz="32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introduced </a:t>
            </a:r>
            <a:r>
              <a:rPr b="0" i="0" lang="en-US" sz="3200" u="none" cap="none" strike="noStrike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multiple, pipelined GETs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over single TCP connection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 responds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in-order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(FCFS: first-come-first-served scheduling) to GET requests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with FCFS, small object may have to wait for transmission  (</a:t>
            </a: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head-of-line (HOL) blocking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behind large object(s)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9" name="Google Shape;1649;p73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74"/>
          <p:cNvSpPr txBox="1"/>
          <p:nvPr>
            <p:ph type="title"/>
          </p:nvPr>
        </p:nvSpPr>
        <p:spPr>
          <a:xfrm>
            <a:off x="798691" y="379879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HTTP/2: mitigating HOL blocking</a:t>
            </a:r>
            <a:endParaRPr sz="4400"/>
          </a:p>
        </p:txBody>
      </p:sp>
      <p:sp>
        <p:nvSpPr>
          <p:cNvPr id="1656" name="Google Shape;1656;p74"/>
          <p:cNvSpPr txBox="1"/>
          <p:nvPr/>
        </p:nvSpPr>
        <p:spPr>
          <a:xfrm>
            <a:off x="798691" y="1274501"/>
            <a:ext cx="11117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 1.1: client requests 1 large object (e.g., video file) and 3 smaller 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7" name="Google Shape;1657;p74"/>
          <p:cNvSpPr txBox="1"/>
          <p:nvPr/>
        </p:nvSpPr>
        <p:spPr>
          <a:xfrm>
            <a:off x="2900584" y="2902508"/>
            <a:ext cx="7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8" name="Google Shape;1658;p74"/>
          <p:cNvSpPr txBox="1"/>
          <p:nvPr/>
        </p:nvSpPr>
        <p:spPr>
          <a:xfrm>
            <a:off x="7029972" y="1892257"/>
            <a:ext cx="8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9" name="Google Shape;1659;p74"/>
          <p:cNvGrpSpPr/>
          <p:nvPr/>
        </p:nvGrpSpPr>
        <p:grpSpPr>
          <a:xfrm>
            <a:off x="7234967" y="2262203"/>
            <a:ext cx="420485" cy="728734"/>
            <a:chOff x="4140" y="429"/>
            <a:chExt cx="1419" cy="2546"/>
          </a:xfrm>
        </p:grpSpPr>
        <p:sp>
          <p:nvSpPr>
            <p:cNvPr id="1660" name="Google Shape;1660;p74"/>
            <p:cNvSpPr/>
            <p:nvPr/>
          </p:nvSpPr>
          <p:spPr>
            <a:xfrm>
              <a:off x="5268" y="433"/>
              <a:ext cx="283" cy="2283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74"/>
            <p:cNvSpPr/>
            <p:nvPr/>
          </p:nvSpPr>
          <p:spPr>
            <a:xfrm>
              <a:off x="4204" y="429"/>
              <a:ext cx="12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74"/>
            <p:cNvSpPr/>
            <p:nvPr/>
          </p:nvSpPr>
          <p:spPr>
            <a:xfrm>
              <a:off x="5321" y="570"/>
              <a:ext cx="169" cy="2112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74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74"/>
            <p:cNvSpPr/>
            <p:nvPr/>
          </p:nvSpPr>
          <p:spPr>
            <a:xfrm>
              <a:off x="4210" y="69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65" name="Google Shape;1665;p74"/>
            <p:cNvGrpSpPr/>
            <p:nvPr/>
          </p:nvGrpSpPr>
          <p:grpSpPr>
            <a:xfrm>
              <a:off x="4751" y="668"/>
              <a:ext cx="492" cy="16"/>
              <a:chOff x="616" y="2568"/>
              <a:chExt cx="614" cy="15"/>
            </a:xfrm>
          </p:grpSpPr>
          <p:sp>
            <p:nvSpPr>
              <p:cNvPr id="1666" name="Google Shape;1666;p74"/>
              <p:cNvSpPr/>
              <p:nvPr/>
            </p:nvSpPr>
            <p:spPr>
              <a:xfrm>
                <a:off x="616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7" name="Google Shape;1667;p74"/>
              <p:cNvSpPr/>
              <p:nvPr/>
            </p:nvSpPr>
            <p:spPr>
              <a:xfrm>
                <a:off x="630" y="2583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68" name="Google Shape;1668;p74"/>
            <p:cNvSpPr/>
            <p:nvPr/>
          </p:nvSpPr>
          <p:spPr>
            <a:xfrm>
              <a:off x="4226" y="1017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69" name="Google Shape;1669;p74"/>
            <p:cNvGrpSpPr/>
            <p:nvPr/>
          </p:nvGrpSpPr>
          <p:grpSpPr>
            <a:xfrm>
              <a:off x="4745" y="995"/>
              <a:ext cx="491" cy="16"/>
              <a:chOff x="612" y="2569"/>
              <a:chExt cx="613" cy="17"/>
            </a:xfrm>
          </p:grpSpPr>
          <p:sp>
            <p:nvSpPr>
              <p:cNvPr id="1670" name="Google Shape;1670;p74"/>
              <p:cNvSpPr/>
              <p:nvPr/>
            </p:nvSpPr>
            <p:spPr>
              <a:xfrm>
                <a:off x="612" y="2569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1" name="Google Shape;1671;p74"/>
              <p:cNvSpPr/>
              <p:nvPr/>
            </p:nvSpPr>
            <p:spPr>
              <a:xfrm>
                <a:off x="625" y="2586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72" name="Google Shape;1672;p74"/>
            <p:cNvSpPr/>
            <p:nvPr/>
          </p:nvSpPr>
          <p:spPr>
            <a:xfrm>
              <a:off x="4215" y="135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74"/>
            <p:cNvSpPr/>
            <p:nvPr/>
          </p:nvSpPr>
          <p:spPr>
            <a:xfrm>
              <a:off x="4226" y="165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74" name="Google Shape;1674;p74"/>
            <p:cNvGrpSpPr/>
            <p:nvPr/>
          </p:nvGrpSpPr>
          <p:grpSpPr>
            <a:xfrm>
              <a:off x="4735" y="1627"/>
              <a:ext cx="492" cy="16"/>
              <a:chOff x="614" y="2568"/>
              <a:chExt cx="613" cy="15"/>
            </a:xfrm>
          </p:grpSpPr>
          <p:sp>
            <p:nvSpPr>
              <p:cNvPr id="1675" name="Google Shape;1675;p74"/>
              <p:cNvSpPr/>
              <p:nvPr/>
            </p:nvSpPr>
            <p:spPr>
              <a:xfrm>
                <a:off x="614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74"/>
              <p:cNvSpPr/>
              <p:nvPr/>
            </p:nvSpPr>
            <p:spPr>
              <a:xfrm>
                <a:off x="627" y="2583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77" name="Google Shape;1677;p74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78" name="Google Shape;1678;p74"/>
            <p:cNvGrpSpPr/>
            <p:nvPr/>
          </p:nvGrpSpPr>
          <p:grpSpPr>
            <a:xfrm>
              <a:off x="4740" y="1327"/>
              <a:ext cx="493" cy="17"/>
              <a:chOff x="615" y="2568"/>
              <a:chExt cx="614" cy="17"/>
            </a:xfrm>
          </p:grpSpPr>
          <p:sp>
            <p:nvSpPr>
              <p:cNvPr id="1679" name="Google Shape;1679;p74"/>
              <p:cNvSpPr/>
              <p:nvPr/>
            </p:nvSpPr>
            <p:spPr>
              <a:xfrm>
                <a:off x="615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74"/>
              <p:cNvSpPr/>
              <p:nvPr/>
            </p:nvSpPr>
            <p:spPr>
              <a:xfrm>
                <a:off x="629" y="2585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1" name="Google Shape;1681;p74"/>
            <p:cNvSpPr/>
            <p:nvPr/>
          </p:nvSpPr>
          <p:spPr>
            <a:xfrm>
              <a:off x="5249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74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74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74"/>
            <p:cNvSpPr/>
            <p:nvPr/>
          </p:nvSpPr>
          <p:spPr>
            <a:xfrm>
              <a:off x="5517" y="2609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74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74"/>
            <p:cNvSpPr/>
            <p:nvPr/>
          </p:nvSpPr>
          <p:spPr>
            <a:xfrm>
              <a:off x="4140" y="2675"/>
              <a:ext cx="1200" cy="30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74"/>
            <p:cNvSpPr/>
            <p:nvPr/>
          </p:nvSpPr>
          <p:spPr>
            <a:xfrm>
              <a:off x="4204" y="2709"/>
              <a:ext cx="1200" cy="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74"/>
            <p:cNvSpPr/>
            <p:nvPr/>
          </p:nvSpPr>
          <p:spPr>
            <a:xfrm>
              <a:off x="4306" y="2381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74"/>
            <p:cNvSpPr/>
            <p:nvPr/>
          </p:nvSpPr>
          <p:spPr>
            <a:xfrm>
              <a:off x="4488" y="2381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74"/>
            <p:cNvSpPr/>
            <p:nvPr/>
          </p:nvSpPr>
          <p:spPr>
            <a:xfrm>
              <a:off x="4660" y="2381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74"/>
            <p:cNvSpPr/>
            <p:nvPr/>
          </p:nvSpPr>
          <p:spPr>
            <a:xfrm>
              <a:off x="5061" y="1838"/>
              <a:ext cx="0" cy="90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2" name="Google Shape;1692;p74"/>
          <p:cNvGrpSpPr/>
          <p:nvPr/>
        </p:nvGrpSpPr>
        <p:grpSpPr>
          <a:xfrm>
            <a:off x="2885332" y="2291964"/>
            <a:ext cx="742950" cy="742979"/>
            <a:chOff x="-44" y="1473"/>
            <a:chExt cx="981" cy="1105"/>
          </a:xfrm>
        </p:grpSpPr>
        <p:pic>
          <p:nvPicPr>
            <p:cNvPr descr="desktop_computer_stylized_medium" id="1693" name="Google Shape;1693;p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4" name="Google Shape;1694;p7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95" name="Google Shape;1695;p74"/>
          <p:cNvCxnSpPr/>
          <p:nvPr/>
        </p:nvCxnSpPr>
        <p:spPr>
          <a:xfrm>
            <a:off x="3526536" y="2791484"/>
            <a:ext cx="3909900" cy="26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96" name="Google Shape;1696;p74"/>
          <p:cNvSpPr txBox="1"/>
          <p:nvPr/>
        </p:nvSpPr>
        <p:spPr>
          <a:xfrm>
            <a:off x="6093263" y="2667596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74"/>
          <p:cNvSpPr txBox="1"/>
          <p:nvPr/>
        </p:nvSpPr>
        <p:spPr>
          <a:xfrm>
            <a:off x="5291796" y="2596769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74"/>
          <p:cNvSpPr txBox="1"/>
          <p:nvPr/>
        </p:nvSpPr>
        <p:spPr>
          <a:xfrm>
            <a:off x="4513773" y="2538104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74"/>
          <p:cNvSpPr txBox="1"/>
          <p:nvPr/>
        </p:nvSpPr>
        <p:spPr>
          <a:xfrm>
            <a:off x="3721264" y="2473869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74"/>
          <p:cNvSpPr/>
          <p:nvPr/>
        </p:nvSpPr>
        <p:spPr>
          <a:xfrm>
            <a:off x="8620343" y="3108868"/>
            <a:ext cx="892200" cy="197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74"/>
          <p:cNvSpPr/>
          <p:nvPr/>
        </p:nvSpPr>
        <p:spPr>
          <a:xfrm>
            <a:off x="8624001" y="5094824"/>
            <a:ext cx="892200" cy="11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2" name="Google Shape;1702;p74"/>
          <p:cNvGrpSpPr/>
          <p:nvPr/>
        </p:nvGrpSpPr>
        <p:grpSpPr>
          <a:xfrm>
            <a:off x="3400839" y="3064264"/>
            <a:ext cx="4053000" cy="2231566"/>
            <a:chOff x="3400839" y="3064264"/>
            <a:chExt cx="4053000" cy="2231566"/>
          </a:xfrm>
        </p:grpSpPr>
        <p:cxnSp>
          <p:nvCxnSpPr>
            <p:cNvPr id="1703" name="Google Shape;1703;p74"/>
            <p:cNvCxnSpPr/>
            <p:nvPr/>
          </p:nvCxnSpPr>
          <p:spPr>
            <a:xfrm flipH="1">
              <a:off x="3400839" y="5022530"/>
              <a:ext cx="4053000" cy="2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04" name="Google Shape;1704;p74"/>
            <p:cNvSpPr/>
            <p:nvPr/>
          </p:nvSpPr>
          <p:spPr>
            <a:xfrm>
              <a:off x="3517643" y="3064264"/>
              <a:ext cx="3868169" cy="2226179"/>
            </a:xfrm>
            <a:custGeom>
              <a:rect b="b" l="l" r="r" t="t"/>
              <a:pathLst>
                <a:path extrusionOk="0" h="2226179" w="3868169">
                  <a:moveTo>
                    <a:pt x="3867383" y="0"/>
                  </a:moveTo>
                  <a:lnTo>
                    <a:pt x="411" y="273465"/>
                  </a:lnTo>
                  <a:cubicBezTo>
                    <a:pt x="1835" y="927218"/>
                    <a:pt x="-1013" y="1572426"/>
                    <a:pt x="411" y="2226179"/>
                  </a:cubicBezTo>
                  <a:lnTo>
                    <a:pt x="3863110" y="1969806"/>
                  </a:lnTo>
                  <a:cubicBezTo>
                    <a:pt x="3864534" y="1311780"/>
                    <a:pt x="3870232" y="615297"/>
                    <a:pt x="3867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5" name="Google Shape;1705;p74"/>
          <p:cNvGrpSpPr/>
          <p:nvPr/>
        </p:nvGrpSpPr>
        <p:grpSpPr>
          <a:xfrm>
            <a:off x="3389739" y="5054301"/>
            <a:ext cx="4064100" cy="386561"/>
            <a:chOff x="3389739" y="5054301"/>
            <a:chExt cx="4064100" cy="386561"/>
          </a:xfrm>
        </p:grpSpPr>
        <p:cxnSp>
          <p:nvCxnSpPr>
            <p:cNvPr id="1706" name="Google Shape;1706;p74"/>
            <p:cNvCxnSpPr/>
            <p:nvPr/>
          </p:nvCxnSpPr>
          <p:spPr>
            <a:xfrm flipH="1">
              <a:off x="3389739" y="5161562"/>
              <a:ext cx="4064100" cy="279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07" name="Google Shape;1707;p74"/>
            <p:cNvSpPr/>
            <p:nvPr/>
          </p:nvSpPr>
          <p:spPr>
            <a:xfrm>
              <a:off x="3519116" y="5054301"/>
              <a:ext cx="3875928" cy="376761"/>
            </a:xfrm>
            <a:custGeom>
              <a:rect b="b" l="l" r="r" t="t"/>
              <a:pathLst>
                <a:path extrusionOk="0" h="6552362" w="3875928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8" name="Google Shape;1708;p74"/>
          <p:cNvGrpSpPr/>
          <p:nvPr/>
        </p:nvGrpSpPr>
        <p:grpSpPr>
          <a:xfrm>
            <a:off x="3401284" y="5445216"/>
            <a:ext cx="4028700" cy="376761"/>
            <a:chOff x="3401284" y="5445216"/>
            <a:chExt cx="4028700" cy="376761"/>
          </a:xfrm>
        </p:grpSpPr>
        <p:cxnSp>
          <p:nvCxnSpPr>
            <p:cNvPr id="1709" name="Google Shape;1709;p74"/>
            <p:cNvCxnSpPr/>
            <p:nvPr/>
          </p:nvCxnSpPr>
          <p:spPr>
            <a:xfrm flipH="1">
              <a:off x="3401284" y="5534648"/>
              <a:ext cx="4028700" cy="270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10" name="Google Shape;1710;p74"/>
            <p:cNvSpPr/>
            <p:nvPr/>
          </p:nvSpPr>
          <p:spPr>
            <a:xfrm>
              <a:off x="3504762" y="5445216"/>
              <a:ext cx="3875928" cy="376761"/>
            </a:xfrm>
            <a:custGeom>
              <a:rect b="b" l="l" r="r" t="t"/>
              <a:pathLst>
                <a:path extrusionOk="0" h="6552362" w="3875928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1" name="Google Shape;1711;p74"/>
          <p:cNvGrpSpPr/>
          <p:nvPr/>
        </p:nvGrpSpPr>
        <p:grpSpPr>
          <a:xfrm>
            <a:off x="1750769" y="5112121"/>
            <a:ext cx="1641300" cy="338700"/>
            <a:chOff x="1750769" y="5112121"/>
            <a:chExt cx="1641300" cy="338700"/>
          </a:xfrm>
        </p:grpSpPr>
        <p:cxnSp>
          <p:nvCxnSpPr>
            <p:cNvPr id="1712" name="Google Shape;1712;p74"/>
            <p:cNvCxnSpPr/>
            <p:nvPr/>
          </p:nvCxnSpPr>
          <p:spPr>
            <a:xfrm rot="10800000">
              <a:off x="1750769" y="5290443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1713" name="Google Shape;1713;p74"/>
            <p:cNvGrpSpPr/>
            <p:nvPr/>
          </p:nvGrpSpPr>
          <p:grpSpPr>
            <a:xfrm>
              <a:off x="2136070" y="5112121"/>
              <a:ext cx="459000" cy="338700"/>
              <a:chOff x="2709565" y="5090498"/>
              <a:chExt cx="459000" cy="338700"/>
            </a:xfrm>
          </p:grpSpPr>
          <p:sp>
            <p:nvSpPr>
              <p:cNvPr id="1714" name="Google Shape;1714;p74"/>
              <p:cNvSpPr/>
              <p:nvPr/>
            </p:nvSpPr>
            <p:spPr>
              <a:xfrm>
                <a:off x="2785241" y="5146384"/>
                <a:ext cx="252600" cy="227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1715;p74"/>
              <p:cNvSpPr txBox="1"/>
              <p:nvPr/>
            </p:nvSpPr>
            <p:spPr>
              <a:xfrm>
                <a:off x="2709565" y="5090498"/>
                <a:ext cx="4590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</a:t>
                </a:r>
                <a:r>
                  <a:rPr b="0" baseline="-25000" i="0" lang="en-US" sz="16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16" name="Google Shape;1716;p74"/>
          <p:cNvSpPr/>
          <p:nvPr/>
        </p:nvSpPr>
        <p:spPr>
          <a:xfrm>
            <a:off x="2453226" y="5330278"/>
            <a:ext cx="2526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17" name="Google Shape;1717;p74"/>
          <p:cNvGrpSpPr/>
          <p:nvPr/>
        </p:nvGrpSpPr>
        <p:grpSpPr>
          <a:xfrm>
            <a:off x="1750614" y="5274392"/>
            <a:ext cx="1641300" cy="338700"/>
            <a:chOff x="1750614" y="5274392"/>
            <a:chExt cx="1641300" cy="338700"/>
          </a:xfrm>
        </p:grpSpPr>
        <p:cxnSp>
          <p:nvCxnSpPr>
            <p:cNvPr id="1718" name="Google Shape;1718;p74"/>
            <p:cNvCxnSpPr/>
            <p:nvPr/>
          </p:nvCxnSpPr>
          <p:spPr>
            <a:xfrm rot="10800000">
              <a:off x="1750614" y="5442843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19" name="Google Shape;1719;p74"/>
            <p:cNvSpPr txBox="1"/>
            <p:nvPr/>
          </p:nvSpPr>
          <p:spPr>
            <a:xfrm>
              <a:off x="2384556" y="5274392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0" name="Google Shape;1720;p74"/>
          <p:cNvGrpSpPr/>
          <p:nvPr/>
        </p:nvGrpSpPr>
        <p:grpSpPr>
          <a:xfrm>
            <a:off x="1750789" y="5500058"/>
            <a:ext cx="1644300" cy="338700"/>
            <a:chOff x="1750789" y="5500058"/>
            <a:chExt cx="1644300" cy="338700"/>
          </a:xfrm>
        </p:grpSpPr>
        <p:cxnSp>
          <p:nvCxnSpPr>
            <p:cNvPr id="1721" name="Google Shape;1721;p74"/>
            <p:cNvCxnSpPr/>
            <p:nvPr/>
          </p:nvCxnSpPr>
          <p:spPr>
            <a:xfrm rot="10800000">
              <a:off x="1750789" y="5670973"/>
              <a:ext cx="1644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22" name="Google Shape;1722;p74"/>
            <p:cNvSpPr txBox="1"/>
            <p:nvPr/>
          </p:nvSpPr>
          <p:spPr>
            <a:xfrm>
              <a:off x="2578111" y="5500058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3" name="Google Shape;1723;p74"/>
          <p:cNvGrpSpPr/>
          <p:nvPr/>
        </p:nvGrpSpPr>
        <p:grpSpPr>
          <a:xfrm>
            <a:off x="1750768" y="5634943"/>
            <a:ext cx="1641300" cy="338700"/>
            <a:chOff x="1750768" y="5634943"/>
            <a:chExt cx="1641300" cy="338700"/>
          </a:xfrm>
        </p:grpSpPr>
        <p:cxnSp>
          <p:nvCxnSpPr>
            <p:cNvPr id="1724" name="Google Shape;1724;p74"/>
            <p:cNvCxnSpPr/>
            <p:nvPr/>
          </p:nvCxnSpPr>
          <p:spPr>
            <a:xfrm rot="10800000">
              <a:off x="1750768" y="5804632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25" name="Google Shape;1725;p74"/>
            <p:cNvSpPr txBox="1"/>
            <p:nvPr/>
          </p:nvSpPr>
          <p:spPr>
            <a:xfrm>
              <a:off x="2779553" y="5634943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6" name="Google Shape;1726;p74"/>
          <p:cNvSpPr/>
          <p:nvPr/>
        </p:nvSpPr>
        <p:spPr>
          <a:xfrm>
            <a:off x="8624002" y="5214579"/>
            <a:ext cx="892200" cy="11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p74"/>
          <p:cNvSpPr/>
          <p:nvPr/>
        </p:nvSpPr>
        <p:spPr>
          <a:xfrm>
            <a:off x="8624002" y="5303700"/>
            <a:ext cx="892200" cy="11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8" name="Google Shape;1728;p74"/>
          <p:cNvSpPr/>
          <p:nvPr/>
        </p:nvSpPr>
        <p:spPr>
          <a:xfrm>
            <a:off x="8620344" y="5425404"/>
            <a:ext cx="892200" cy="110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9" name="Google Shape;1729;p74"/>
          <p:cNvSpPr txBox="1"/>
          <p:nvPr/>
        </p:nvSpPr>
        <p:spPr>
          <a:xfrm>
            <a:off x="8322039" y="2665582"/>
            <a:ext cx="256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 data requested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74"/>
          <p:cNvSpPr/>
          <p:nvPr/>
        </p:nvSpPr>
        <p:spPr>
          <a:xfrm>
            <a:off x="7955470" y="4068021"/>
            <a:ext cx="596700" cy="369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1" name="Google Shape;1731;p74"/>
          <p:cNvSpPr/>
          <p:nvPr/>
        </p:nvSpPr>
        <p:spPr>
          <a:xfrm>
            <a:off x="10065868" y="3696565"/>
            <a:ext cx="3948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2" name="Google Shape;1732;p74"/>
          <p:cNvSpPr txBox="1"/>
          <p:nvPr/>
        </p:nvSpPr>
        <p:spPr>
          <a:xfrm>
            <a:off x="9706653" y="389874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p74"/>
          <p:cNvSpPr/>
          <p:nvPr/>
        </p:nvSpPr>
        <p:spPr>
          <a:xfrm>
            <a:off x="10303411" y="3858836"/>
            <a:ext cx="3948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74"/>
          <p:cNvSpPr txBox="1"/>
          <p:nvPr/>
        </p:nvSpPr>
        <p:spPr>
          <a:xfrm>
            <a:off x="9717406" y="474795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74"/>
          <p:cNvSpPr txBox="1"/>
          <p:nvPr/>
        </p:nvSpPr>
        <p:spPr>
          <a:xfrm>
            <a:off x="9717374" y="5101897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74"/>
          <p:cNvSpPr txBox="1"/>
          <p:nvPr/>
        </p:nvSpPr>
        <p:spPr>
          <a:xfrm>
            <a:off x="9722211" y="542540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7" name="Google Shape;1737;p74"/>
          <p:cNvCxnSpPr/>
          <p:nvPr/>
        </p:nvCxnSpPr>
        <p:spPr>
          <a:xfrm>
            <a:off x="9583543" y="5324881"/>
            <a:ext cx="1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8" name="Google Shape;1738;p74"/>
          <p:cNvCxnSpPr/>
          <p:nvPr/>
        </p:nvCxnSpPr>
        <p:spPr>
          <a:xfrm flipH="1" rot="10800000">
            <a:off x="9589060" y="5022600"/>
            <a:ext cx="180600" cy="14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9" name="Google Shape;1739;p74"/>
          <p:cNvCxnSpPr/>
          <p:nvPr/>
        </p:nvCxnSpPr>
        <p:spPr>
          <a:xfrm>
            <a:off x="9593643" y="5502519"/>
            <a:ext cx="180600" cy="14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0" name="Google Shape;1740;p74"/>
          <p:cNvSpPr txBox="1"/>
          <p:nvPr/>
        </p:nvSpPr>
        <p:spPr>
          <a:xfrm>
            <a:off x="2410244" y="6238081"/>
            <a:ext cx="8451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objects delivered in order requested: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wait behind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1" name="Google Shape;1741;p74"/>
          <p:cNvGrpSpPr/>
          <p:nvPr/>
        </p:nvGrpSpPr>
        <p:grpSpPr>
          <a:xfrm>
            <a:off x="3400984" y="5195255"/>
            <a:ext cx="4029000" cy="477247"/>
            <a:chOff x="3400984" y="5195255"/>
            <a:chExt cx="4029000" cy="477247"/>
          </a:xfrm>
        </p:grpSpPr>
        <p:cxnSp>
          <p:nvCxnSpPr>
            <p:cNvPr id="1742" name="Google Shape;1742;p74"/>
            <p:cNvCxnSpPr/>
            <p:nvPr/>
          </p:nvCxnSpPr>
          <p:spPr>
            <a:xfrm flipH="1">
              <a:off x="3400984" y="5403102"/>
              <a:ext cx="4029000" cy="269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43" name="Google Shape;1743;p74"/>
            <p:cNvSpPr/>
            <p:nvPr/>
          </p:nvSpPr>
          <p:spPr>
            <a:xfrm>
              <a:off x="3520812" y="5195255"/>
              <a:ext cx="3866473" cy="468804"/>
            </a:xfrm>
            <a:custGeom>
              <a:rect b="b" l="l" r="r" t="t"/>
              <a:pathLst>
                <a:path extrusionOk="0" h="468804" w="3866473">
                  <a:moveTo>
                    <a:pt x="0" y="264573"/>
                  </a:moveTo>
                  <a:lnTo>
                    <a:pt x="0" y="468804"/>
                  </a:lnTo>
                  <a:lnTo>
                    <a:pt x="3866473" y="204232"/>
                  </a:lnTo>
                  <a:lnTo>
                    <a:pt x="3861832" y="0"/>
                  </a:lnTo>
                  <a:lnTo>
                    <a:pt x="0" y="2645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4" name="Google Shape;1744;p74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75"/>
          <p:cNvSpPr txBox="1"/>
          <p:nvPr>
            <p:ph type="title"/>
          </p:nvPr>
        </p:nvSpPr>
        <p:spPr>
          <a:xfrm>
            <a:off x="651417" y="223762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</a:t>
            </a:r>
            <a:endParaRPr sz="4400"/>
          </a:p>
        </p:txBody>
      </p:sp>
      <p:sp>
        <p:nvSpPr>
          <p:cNvPr id="1751" name="Google Shape;1751;p75"/>
          <p:cNvSpPr txBox="1"/>
          <p:nvPr/>
        </p:nvSpPr>
        <p:spPr>
          <a:xfrm>
            <a:off x="901475" y="1734700"/>
            <a:ext cx="10458300" cy="49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5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1" lang="en-US" sz="32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HTTP/2: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[RFC 7540, 2015]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increased flexibility at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 sending objects to client: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methods, status codes, most header fields unchanged from HTTP 1.1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Multiplexing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divide objects into frames, schedule frames to mitigate HOL blocking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 Push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Enables servers to send resources proactively; useful for assets that the server knows the client will need (e.g., stylesheets or images)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 Prioritization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Allows clients to prioritize requests, letting the server know the order in which the client prefers to receive responses.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2" name="Google Shape;1752;p75"/>
          <p:cNvSpPr txBox="1"/>
          <p:nvPr/>
        </p:nvSpPr>
        <p:spPr>
          <a:xfrm>
            <a:off x="572069" y="1010292"/>
            <a:ext cx="11117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b="0" i="1" lang="en-US" sz="3600" u="none" cap="none" strike="noStrik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Key goal: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decreased delay in multi-object HTTP requests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p75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76"/>
          <p:cNvSpPr txBox="1"/>
          <p:nvPr>
            <p:ph type="title"/>
          </p:nvPr>
        </p:nvSpPr>
        <p:spPr>
          <a:xfrm>
            <a:off x="798691" y="379879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HTTP/2: mitigating HOL blocking</a:t>
            </a:r>
            <a:endParaRPr sz="4400"/>
          </a:p>
        </p:txBody>
      </p:sp>
      <p:sp>
        <p:nvSpPr>
          <p:cNvPr id="1760" name="Google Shape;1760;p76"/>
          <p:cNvSpPr txBox="1"/>
          <p:nvPr/>
        </p:nvSpPr>
        <p:spPr>
          <a:xfrm>
            <a:off x="798691" y="1274501"/>
            <a:ext cx="11117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HTTP/2: objects divided into frames, frame transmission interleaved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1" name="Google Shape;1761;p76"/>
          <p:cNvSpPr txBox="1"/>
          <p:nvPr/>
        </p:nvSpPr>
        <p:spPr>
          <a:xfrm>
            <a:off x="2900584" y="2902508"/>
            <a:ext cx="7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76"/>
          <p:cNvSpPr txBox="1"/>
          <p:nvPr/>
        </p:nvSpPr>
        <p:spPr>
          <a:xfrm>
            <a:off x="7029972" y="1892257"/>
            <a:ext cx="8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3" name="Google Shape;1763;p76"/>
          <p:cNvGrpSpPr/>
          <p:nvPr/>
        </p:nvGrpSpPr>
        <p:grpSpPr>
          <a:xfrm>
            <a:off x="7234967" y="2262203"/>
            <a:ext cx="420485" cy="728734"/>
            <a:chOff x="4140" y="429"/>
            <a:chExt cx="1419" cy="2546"/>
          </a:xfrm>
        </p:grpSpPr>
        <p:sp>
          <p:nvSpPr>
            <p:cNvPr id="1764" name="Google Shape;1764;p76"/>
            <p:cNvSpPr/>
            <p:nvPr/>
          </p:nvSpPr>
          <p:spPr>
            <a:xfrm>
              <a:off x="5268" y="433"/>
              <a:ext cx="283" cy="2283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76"/>
            <p:cNvSpPr/>
            <p:nvPr/>
          </p:nvSpPr>
          <p:spPr>
            <a:xfrm>
              <a:off x="4204" y="429"/>
              <a:ext cx="12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76"/>
            <p:cNvSpPr/>
            <p:nvPr/>
          </p:nvSpPr>
          <p:spPr>
            <a:xfrm>
              <a:off x="5321" y="570"/>
              <a:ext cx="169" cy="2112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7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76"/>
            <p:cNvSpPr/>
            <p:nvPr/>
          </p:nvSpPr>
          <p:spPr>
            <a:xfrm>
              <a:off x="4210" y="69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69" name="Google Shape;1769;p76"/>
            <p:cNvGrpSpPr/>
            <p:nvPr/>
          </p:nvGrpSpPr>
          <p:grpSpPr>
            <a:xfrm>
              <a:off x="4751" y="668"/>
              <a:ext cx="492" cy="16"/>
              <a:chOff x="616" y="2568"/>
              <a:chExt cx="614" cy="15"/>
            </a:xfrm>
          </p:grpSpPr>
          <p:sp>
            <p:nvSpPr>
              <p:cNvPr id="1770" name="Google Shape;1770;p76"/>
              <p:cNvSpPr/>
              <p:nvPr/>
            </p:nvSpPr>
            <p:spPr>
              <a:xfrm>
                <a:off x="616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1771;p76"/>
              <p:cNvSpPr/>
              <p:nvPr/>
            </p:nvSpPr>
            <p:spPr>
              <a:xfrm>
                <a:off x="630" y="2583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72" name="Google Shape;1772;p76"/>
            <p:cNvSpPr/>
            <p:nvPr/>
          </p:nvSpPr>
          <p:spPr>
            <a:xfrm>
              <a:off x="4226" y="1017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3" name="Google Shape;1773;p76"/>
            <p:cNvGrpSpPr/>
            <p:nvPr/>
          </p:nvGrpSpPr>
          <p:grpSpPr>
            <a:xfrm>
              <a:off x="4745" y="995"/>
              <a:ext cx="491" cy="16"/>
              <a:chOff x="612" y="2569"/>
              <a:chExt cx="613" cy="17"/>
            </a:xfrm>
          </p:grpSpPr>
          <p:sp>
            <p:nvSpPr>
              <p:cNvPr id="1774" name="Google Shape;1774;p76"/>
              <p:cNvSpPr/>
              <p:nvPr/>
            </p:nvSpPr>
            <p:spPr>
              <a:xfrm>
                <a:off x="612" y="2569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76"/>
              <p:cNvSpPr/>
              <p:nvPr/>
            </p:nvSpPr>
            <p:spPr>
              <a:xfrm>
                <a:off x="625" y="2586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76" name="Google Shape;1776;p76"/>
            <p:cNvSpPr/>
            <p:nvPr/>
          </p:nvSpPr>
          <p:spPr>
            <a:xfrm>
              <a:off x="4215" y="135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76"/>
            <p:cNvSpPr/>
            <p:nvPr/>
          </p:nvSpPr>
          <p:spPr>
            <a:xfrm>
              <a:off x="4226" y="165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8" name="Google Shape;1778;p76"/>
            <p:cNvGrpSpPr/>
            <p:nvPr/>
          </p:nvGrpSpPr>
          <p:grpSpPr>
            <a:xfrm>
              <a:off x="4735" y="1627"/>
              <a:ext cx="492" cy="16"/>
              <a:chOff x="614" y="2568"/>
              <a:chExt cx="613" cy="15"/>
            </a:xfrm>
          </p:grpSpPr>
          <p:sp>
            <p:nvSpPr>
              <p:cNvPr id="1779" name="Google Shape;1779;p76"/>
              <p:cNvSpPr/>
              <p:nvPr/>
            </p:nvSpPr>
            <p:spPr>
              <a:xfrm>
                <a:off x="614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76"/>
              <p:cNvSpPr/>
              <p:nvPr/>
            </p:nvSpPr>
            <p:spPr>
              <a:xfrm>
                <a:off x="627" y="2583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81" name="Google Shape;1781;p7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2" name="Google Shape;1782;p76"/>
            <p:cNvGrpSpPr/>
            <p:nvPr/>
          </p:nvGrpSpPr>
          <p:grpSpPr>
            <a:xfrm>
              <a:off x="4740" y="1327"/>
              <a:ext cx="493" cy="17"/>
              <a:chOff x="615" y="2568"/>
              <a:chExt cx="614" cy="17"/>
            </a:xfrm>
          </p:grpSpPr>
          <p:sp>
            <p:nvSpPr>
              <p:cNvPr id="1783" name="Google Shape;1783;p76"/>
              <p:cNvSpPr/>
              <p:nvPr/>
            </p:nvSpPr>
            <p:spPr>
              <a:xfrm>
                <a:off x="615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4" name="Google Shape;1784;p76"/>
              <p:cNvSpPr/>
              <p:nvPr/>
            </p:nvSpPr>
            <p:spPr>
              <a:xfrm>
                <a:off x="629" y="2585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85" name="Google Shape;1785;p76"/>
            <p:cNvSpPr/>
            <p:nvPr/>
          </p:nvSpPr>
          <p:spPr>
            <a:xfrm>
              <a:off x="5249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7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7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76"/>
            <p:cNvSpPr/>
            <p:nvPr/>
          </p:nvSpPr>
          <p:spPr>
            <a:xfrm>
              <a:off x="5517" y="2609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7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76"/>
            <p:cNvSpPr/>
            <p:nvPr/>
          </p:nvSpPr>
          <p:spPr>
            <a:xfrm>
              <a:off x="4140" y="2675"/>
              <a:ext cx="1200" cy="30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76"/>
            <p:cNvSpPr/>
            <p:nvPr/>
          </p:nvSpPr>
          <p:spPr>
            <a:xfrm>
              <a:off x="4204" y="2709"/>
              <a:ext cx="1200" cy="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76"/>
            <p:cNvSpPr/>
            <p:nvPr/>
          </p:nvSpPr>
          <p:spPr>
            <a:xfrm>
              <a:off x="4306" y="2381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76"/>
            <p:cNvSpPr/>
            <p:nvPr/>
          </p:nvSpPr>
          <p:spPr>
            <a:xfrm>
              <a:off x="4488" y="2381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76"/>
            <p:cNvSpPr/>
            <p:nvPr/>
          </p:nvSpPr>
          <p:spPr>
            <a:xfrm>
              <a:off x="4660" y="2381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76"/>
            <p:cNvSpPr/>
            <p:nvPr/>
          </p:nvSpPr>
          <p:spPr>
            <a:xfrm>
              <a:off x="5061" y="1838"/>
              <a:ext cx="0" cy="90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6" name="Google Shape;1796;p76"/>
          <p:cNvGrpSpPr/>
          <p:nvPr/>
        </p:nvGrpSpPr>
        <p:grpSpPr>
          <a:xfrm>
            <a:off x="2885332" y="2291964"/>
            <a:ext cx="742950" cy="742979"/>
            <a:chOff x="-44" y="1473"/>
            <a:chExt cx="981" cy="1105"/>
          </a:xfrm>
        </p:grpSpPr>
        <p:pic>
          <p:nvPicPr>
            <p:cNvPr descr="desktop_computer_stylized_medium" id="1797" name="Google Shape;1797;p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8" name="Google Shape;1798;p7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99" name="Google Shape;1799;p76"/>
          <p:cNvCxnSpPr/>
          <p:nvPr/>
        </p:nvCxnSpPr>
        <p:spPr>
          <a:xfrm>
            <a:off x="3526536" y="2791484"/>
            <a:ext cx="3909900" cy="26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00" name="Google Shape;1800;p76"/>
          <p:cNvSpPr txBox="1"/>
          <p:nvPr/>
        </p:nvSpPr>
        <p:spPr>
          <a:xfrm>
            <a:off x="6093263" y="2667596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76"/>
          <p:cNvSpPr txBox="1"/>
          <p:nvPr/>
        </p:nvSpPr>
        <p:spPr>
          <a:xfrm>
            <a:off x="5291796" y="2596769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76"/>
          <p:cNvSpPr txBox="1"/>
          <p:nvPr/>
        </p:nvSpPr>
        <p:spPr>
          <a:xfrm>
            <a:off x="4513773" y="2538104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76"/>
          <p:cNvSpPr txBox="1"/>
          <p:nvPr/>
        </p:nvSpPr>
        <p:spPr>
          <a:xfrm>
            <a:off x="3721264" y="2473869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4" name="Google Shape;1804;p76"/>
          <p:cNvCxnSpPr/>
          <p:nvPr/>
        </p:nvCxnSpPr>
        <p:spPr>
          <a:xfrm flipH="1">
            <a:off x="3347336" y="5534648"/>
            <a:ext cx="4093800" cy="27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05" name="Google Shape;1805;p76"/>
          <p:cNvSpPr/>
          <p:nvPr/>
        </p:nvSpPr>
        <p:spPr>
          <a:xfrm>
            <a:off x="8620343" y="3108868"/>
            <a:ext cx="892200" cy="197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6" name="Google Shape;1806;p76"/>
          <p:cNvSpPr/>
          <p:nvPr/>
        </p:nvSpPr>
        <p:spPr>
          <a:xfrm>
            <a:off x="8624001" y="5094824"/>
            <a:ext cx="892200" cy="11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7" name="Google Shape;1807;p76"/>
          <p:cNvSpPr/>
          <p:nvPr/>
        </p:nvSpPr>
        <p:spPr>
          <a:xfrm>
            <a:off x="3486512" y="3835610"/>
            <a:ext cx="3867383" cy="1978529"/>
          </a:xfrm>
          <a:custGeom>
            <a:rect b="b" l="l" r="r" t="t"/>
            <a:pathLst>
              <a:path extrusionOk="0" h="1978529" w="3867383">
                <a:moveTo>
                  <a:pt x="3867383" y="0"/>
                </a:moveTo>
                <a:lnTo>
                  <a:pt x="411" y="273465"/>
                </a:lnTo>
                <a:cubicBezTo>
                  <a:pt x="1835" y="927218"/>
                  <a:pt x="-1013" y="1324776"/>
                  <a:pt x="411" y="1978529"/>
                </a:cubicBezTo>
                <a:lnTo>
                  <a:pt x="3856760" y="1718981"/>
                </a:lnTo>
                <a:cubicBezTo>
                  <a:pt x="3862689" y="443848"/>
                  <a:pt x="3861223" y="1457627"/>
                  <a:pt x="38673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8" name="Google Shape;1808;p76"/>
          <p:cNvSpPr/>
          <p:nvPr/>
        </p:nvSpPr>
        <p:spPr>
          <a:xfrm>
            <a:off x="3479865" y="3207657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9" name="Google Shape;1809;p76"/>
          <p:cNvSpPr/>
          <p:nvPr/>
        </p:nvSpPr>
        <p:spPr>
          <a:xfrm>
            <a:off x="3479865" y="3336618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0" name="Google Shape;1810;p76"/>
          <p:cNvSpPr/>
          <p:nvPr/>
        </p:nvSpPr>
        <p:spPr>
          <a:xfrm>
            <a:off x="3485129" y="3468086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1" name="Google Shape;1811;p76"/>
          <p:cNvSpPr/>
          <p:nvPr/>
        </p:nvSpPr>
        <p:spPr>
          <a:xfrm>
            <a:off x="2231742" y="3441675"/>
            <a:ext cx="2526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2" name="Google Shape;1812;p76"/>
          <p:cNvGrpSpPr/>
          <p:nvPr/>
        </p:nvGrpSpPr>
        <p:grpSpPr>
          <a:xfrm>
            <a:off x="1770765" y="3385789"/>
            <a:ext cx="1641300" cy="338700"/>
            <a:chOff x="1770765" y="3385789"/>
            <a:chExt cx="1641300" cy="338700"/>
          </a:xfrm>
        </p:grpSpPr>
        <p:cxnSp>
          <p:nvCxnSpPr>
            <p:cNvPr id="1813" name="Google Shape;1813;p76"/>
            <p:cNvCxnSpPr/>
            <p:nvPr/>
          </p:nvCxnSpPr>
          <p:spPr>
            <a:xfrm rot="10800000">
              <a:off x="1770765" y="3564111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14" name="Google Shape;1814;p76"/>
            <p:cNvSpPr txBox="1"/>
            <p:nvPr/>
          </p:nvSpPr>
          <p:spPr>
            <a:xfrm>
              <a:off x="2156066" y="3385789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5" name="Google Shape;1815;p76"/>
          <p:cNvSpPr/>
          <p:nvPr/>
        </p:nvSpPr>
        <p:spPr>
          <a:xfrm>
            <a:off x="2369264" y="3728151"/>
            <a:ext cx="2526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6" name="Google Shape;1816;p76"/>
          <p:cNvGrpSpPr/>
          <p:nvPr/>
        </p:nvGrpSpPr>
        <p:grpSpPr>
          <a:xfrm>
            <a:off x="1759530" y="3661763"/>
            <a:ext cx="1641300" cy="338700"/>
            <a:chOff x="1759530" y="3661763"/>
            <a:chExt cx="1641300" cy="338700"/>
          </a:xfrm>
        </p:grpSpPr>
        <p:cxnSp>
          <p:nvCxnSpPr>
            <p:cNvPr id="1817" name="Google Shape;1817;p76"/>
            <p:cNvCxnSpPr/>
            <p:nvPr/>
          </p:nvCxnSpPr>
          <p:spPr>
            <a:xfrm rot="10800000">
              <a:off x="1759530" y="3839649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18" name="Google Shape;1818;p76"/>
            <p:cNvSpPr txBox="1"/>
            <p:nvPr/>
          </p:nvSpPr>
          <p:spPr>
            <a:xfrm>
              <a:off x="2315510" y="3661763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76"/>
          <p:cNvSpPr/>
          <p:nvPr/>
        </p:nvSpPr>
        <p:spPr>
          <a:xfrm>
            <a:off x="8624002" y="5214579"/>
            <a:ext cx="892200" cy="11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76"/>
          <p:cNvSpPr/>
          <p:nvPr/>
        </p:nvSpPr>
        <p:spPr>
          <a:xfrm>
            <a:off x="8624002" y="5303700"/>
            <a:ext cx="892200" cy="11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1" name="Google Shape;1821;p76"/>
          <p:cNvSpPr/>
          <p:nvPr/>
        </p:nvSpPr>
        <p:spPr>
          <a:xfrm>
            <a:off x="8620344" y="5425404"/>
            <a:ext cx="892200" cy="110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Google Shape;1822;p76"/>
          <p:cNvSpPr txBox="1"/>
          <p:nvPr/>
        </p:nvSpPr>
        <p:spPr>
          <a:xfrm>
            <a:off x="8345639" y="2644827"/>
            <a:ext cx="256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 data requested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76"/>
          <p:cNvSpPr/>
          <p:nvPr/>
        </p:nvSpPr>
        <p:spPr>
          <a:xfrm>
            <a:off x="7955470" y="4068021"/>
            <a:ext cx="596700" cy="369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p76"/>
          <p:cNvSpPr txBox="1"/>
          <p:nvPr/>
        </p:nvSpPr>
        <p:spPr>
          <a:xfrm>
            <a:off x="9706653" y="389874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p76"/>
          <p:cNvSpPr/>
          <p:nvPr/>
        </p:nvSpPr>
        <p:spPr>
          <a:xfrm>
            <a:off x="10303411" y="3858836"/>
            <a:ext cx="3948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6" name="Google Shape;1826;p76"/>
          <p:cNvSpPr txBox="1"/>
          <p:nvPr/>
        </p:nvSpPr>
        <p:spPr>
          <a:xfrm>
            <a:off x="9717406" y="474795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76"/>
          <p:cNvSpPr txBox="1"/>
          <p:nvPr/>
        </p:nvSpPr>
        <p:spPr>
          <a:xfrm>
            <a:off x="9717374" y="5101897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76"/>
          <p:cNvSpPr txBox="1"/>
          <p:nvPr/>
        </p:nvSpPr>
        <p:spPr>
          <a:xfrm>
            <a:off x="9722211" y="542540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9" name="Google Shape;1829;p76"/>
          <p:cNvCxnSpPr/>
          <p:nvPr/>
        </p:nvCxnSpPr>
        <p:spPr>
          <a:xfrm>
            <a:off x="9583543" y="5324881"/>
            <a:ext cx="1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0" name="Google Shape;1830;p76"/>
          <p:cNvCxnSpPr/>
          <p:nvPr/>
        </p:nvCxnSpPr>
        <p:spPr>
          <a:xfrm flipH="1" rot="10800000">
            <a:off x="9589060" y="5022600"/>
            <a:ext cx="180600" cy="14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1" name="Google Shape;1831;p76"/>
          <p:cNvCxnSpPr/>
          <p:nvPr/>
        </p:nvCxnSpPr>
        <p:spPr>
          <a:xfrm>
            <a:off x="9593643" y="5502519"/>
            <a:ext cx="180600" cy="14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2" name="Google Shape;1832;p76"/>
          <p:cNvSpPr txBox="1"/>
          <p:nvPr/>
        </p:nvSpPr>
        <p:spPr>
          <a:xfrm>
            <a:off x="3131136" y="6194429"/>
            <a:ext cx="6552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delivered quickly,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slightly delayed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3" name="Google Shape;1833;p76"/>
          <p:cNvGrpSpPr/>
          <p:nvPr/>
        </p:nvGrpSpPr>
        <p:grpSpPr>
          <a:xfrm>
            <a:off x="3362909" y="3078482"/>
            <a:ext cx="4053000" cy="381097"/>
            <a:chOff x="3362909" y="3078482"/>
            <a:chExt cx="4053000" cy="381097"/>
          </a:xfrm>
        </p:grpSpPr>
        <p:cxnSp>
          <p:nvCxnSpPr>
            <p:cNvPr id="1834" name="Google Shape;1834;p76"/>
            <p:cNvCxnSpPr/>
            <p:nvPr/>
          </p:nvCxnSpPr>
          <p:spPr>
            <a:xfrm flipH="1">
              <a:off x="3362909" y="3078482"/>
              <a:ext cx="4053000" cy="2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35" name="Google Shape;1835;p76"/>
            <p:cNvSpPr/>
            <p:nvPr/>
          </p:nvSpPr>
          <p:spPr>
            <a:xfrm>
              <a:off x="3479865" y="3082818"/>
              <a:ext cx="3875928" cy="376761"/>
            </a:xfrm>
            <a:custGeom>
              <a:rect b="b" l="l" r="r" t="t"/>
              <a:pathLst>
                <a:path extrusionOk="0" h="6552362" w="3875928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6" name="Google Shape;1836;p76"/>
          <p:cNvSpPr/>
          <p:nvPr/>
        </p:nvSpPr>
        <p:spPr>
          <a:xfrm>
            <a:off x="3480625" y="3596230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Google Shape;1837;p76"/>
          <p:cNvSpPr/>
          <p:nvPr/>
        </p:nvSpPr>
        <p:spPr>
          <a:xfrm>
            <a:off x="3485129" y="3719557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Google Shape;1838;p76"/>
          <p:cNvSpPr/>
          <p:nvPr/>
        </p:nvSpPr>
        <p:spPr>
          <a:xfrm>
            <a:off x="2575260" y="3949241"/>
            <a:ext cx="310800" cy="28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9" name="Google Shape;1839;p76"/>
          <p:cNvGrpSpPr/>
          <p:nvPr/>
        </p:nvGrpSpPr>
        <p:grpSpPr>
          <a:xfrm>
            <a:off x="1756530" y="3920514"/>
            <a:ext cx="1644300" cy="338700"/>
            <a:chOff x="1756530" y="3920514"/>
            <a:chExt cx="1644300" cy="338700"/>
          </a:xfrm>
        </p:grpSpPr>
        <p:cxnSp>
          <p:nvCxnSpPr>
            <p:cNvPr id="1840" name="Google Shape;1840;p76"/>
            <p:cNvCxnSpPr/>
            <p:nvPr/>
          </p:nvCxnSpPr>
          <p:spPr>
            <a:xfrm rot="10800000">
              <a:off x="1756530" y="4094530"/>
              <a:ext cx="1644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41" name="Google Shape;1841;p76"/>
            <p:cNvSpPr txBox="1"/>
            <p:nvPr/>
          </p:nvSpPr>
          <p:spPr>
            <a:xfrm>
              <a:off x="2554202" y="3920514"/>
              <a:ext cx="454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2" name="Google Shape;1842;p76"/>
          <p:cNvSpPr/>
          <p:nvPr/>
        </p:nvSpPr>
        <p:spPr>
          <a:xfrm>
            <a:off x="2869378" y="5701781"/>
            <a:ext cx="269700" cy="22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3" name="Google Shape;1843;p76"/>
          <p:cNvGrpSpPr/>
          <p:nvPr/>
        </p:nvGrpSpPr>
        <p:grpSpPr>
          <a:xfrm>
            <a:off x="1706164" y="5621746"/>
            <a:ext cx="1641300" cy="338700"/>
            <a:chOff x="1706164" y="5621746"/>
            <a:chExt cx="1641300" cy="338700"/>
          </a:xfrm>
        </p:grpSpPr>
        <p:cxnSp>
          <p:nvCxnSpPr>
            <p:cNvPr id="1844" name="Google Shape;1844;p76"/>
            <p:cNvCxnSpPr/>
            <p:nvPr/>
          </p:nvCxnSpPr>
          <p:spPr>
            <a:xfrm rot="10800000">
              <a:off x="1706164" y="5804632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45" name="Google Shape;1845;p76"/>
            <p:cNvSpPr txBox="1"/>
            <p:nvPr/>
          </p:nvSpPr>
          <p:spPr>
            <a:xfrm>
              <a:off x="2801769" y="5621746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46" name="Google Shape;1846;p76"/>
          <p:cNvCxnSpPr/>
          <p:nvPr/>
        </p:nvCxnSpPr>
        <p:spPr>
          <a:xfrm>
            <a:off x="8570246" y="5311450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7" name="Google Shape;1847;p76"/>
          <p:cNvCxnSpPr/>
          <p:nvPr/>
        </p:nvCxnSpPr>
        <p:spPr>
          <a:xfrm>
            <a:off x="8585033" y="4956968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8" name="Google Shape;1848;p76"/>
          <p:cNvCxnSpPr/>
          <p:nvPr/>
        </p:nvCxnSpPr>
        <p:spPr>
          <a:xfrm>
            <a:off x="8579058" y="4824874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9" name="Google Shape;1849;p76"/>
          <p:cNvCxnSpPr/>
          <p:nvPr/>
        </p:nvCxnSpPr>
        <p:spPr>
          <a:xfrm>
            <a:off x="8573083" y="4692780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0" name="Google Shape;1850;p76"/>
          <p:cNvCxnSpPr/>
          <p:nvPr/>
        </p:nvCxnSpPr>
        <p:spPr>
          <a:xfrm>
            <a:off x="8567108" y="4560686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1" name="Google Shape;1851;p76"/>
          <p:cNvCxnSpPr/>
          <p:nvPr/>
        </p:nvCxnSpPr>
        <p:spPr>
          <a:xfrm>
            <a:off x="8561133" y="4428592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2" name="Google Shape;1852;p76"/>
          <p:cNvCxnSpPr/>
          <p:nvPr/>
        </p:nvCxnSpPr>
        <p:spPr>
          <a:xfrm>
            <a:off x="8555158" y="4296498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3" name="Google Shape;1853;p76"/>
          <p:cNvCxnSpPr/>
          <p:nvPr/>
        </p:nvCxnSpPr>
        <p:spPr>
          <a:xfrm>
            <a:off x="8549183" y="4164404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4" name="Google Shape;1854;p76"/>
          <p:cNvCxnSpPr/>
          <p:nvPr/>
        </p:nvCxnSpPr>
        <p:spPr>
          <a:xfrm>
            <a:off x="8543208" y="4032310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5" name="Google Shape;1855;p76"/>
          <p:cNvCxnSpPr/>
          <p:nvPr/>
        </p:nvCxnSpPr>
        <p:spPr>
          <a:xfrm>
            <a:off x="8537233" y="3900216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6" name="Google Shape;1856;p76"/>
          <p:cNvCxnSpPr/>
          <p:nvPr/>
        </p:nvCxnSpPr>
        <p:spPr>
          <a:xfrm>
            <a:off x="8531258" y="3768122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7" name="Google Shape;1857;p76"/>
          <p:cNvCxnSpPr/>
          <p:nvPr/>
        </p:nvCxnSpPr>
        <p:spPr>
          <a:xfrm>
            <a:off x="8525283" y="3636028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8" name="Google Shape;1858;p76"/>
          <p:cNvCxnSpPr/>
          <p:nvPr/>
        </p:nvCxnSpPr>
        <p:spPr>
          <a:xfrm>
            <a:off x="8540494" y="3503934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9" name="Google Shape;1859;p76"/>
          <p:cNvCxnSpPr/>
          <p:nvPr/>
        </p:nvCxnSpPr>
        <p:spPr>
          <a:xfrm>
            <a:off x="8534519" y="3371840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0" name="Google Shape;1860;p76"/>
          <p:cNvCxnSpPr/>
          <p:nvPr/>
        </p:nvCxnSpPr>
        <p:spPr>
          <a:xfrm>
            <a:off x="8535606" y="3239746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1" name="Google Shape;1861;p76"/>
          <p:cNvCxnSpPr/>
          <p:nvPr/>
        </p:nvCxnSpPr>
        <p:spPr>
          <a:xfrm flipH="1" rot="10800000">
            <a:off x="3452698" y="3962101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2" name="Google Shape;1862;p76"/>
          <p:cNvCxnSpPr/>
          <p:nvPr/>
        </p:nvCxnSpPr>
        <p:spPr>
          <a:xfrm flipH="1" rot="10800000">
            <a:off x="3392013" y="4113090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3" name="Google Shape;1863;p76"/>
          <p:cNvCxnSpPr/>
          <p:nvPr/>
        </p:nvCxnSpPr>
        <p:spPr>
          <a:xfrm flipH="1" rot="10800000">
            <a:off x="3403873" y="4250684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4" name="Google Shape;1864;p76"/>
          <p:cNvCxnSpPr/>
          <p:nvPr/>
        </p:nvCxnSpPr>
        <p:spPr>
          <a:xfrm flipH="1" rot="10800000">
            <a:off x="3415733" y="4399566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5" name="Google Shape;1865;p76"/>
          <p:cNvCxnSpPr/>
          <p:nvPr/>
        </p:nvCxnSpPr>
        <p:spPr>
          <a:xfrm flipH="1" rot="10800000">
            <a:off x="3474493" y="5562154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6" name="Google Shape;1866;p76"/>
          <p:cNvCxnSpPr/>
          <p:nvPr/>
        </p:nvCxnSpPr>
        <p:spPr>
          <a:xfrm flipH="1" rot="10800000">
            <a:off x="3486353" y="5716680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7" name="Google Shape;1867;p76"/>
          <p:cNvCxnSpPr/>
          <p:nvPr/>
        </p:nvCxnSpPr>
        <p:spPr>
          <a:xfrm flipH="1" rot="10800000">
            <a:off x="3467438" y="4527487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8" name="Google Shape;1868;p76"/>
          <p:cNvCxnSpPr/>
          <p:nvPr/>
        </p:nvCxnSpPr>
        <p:spPr>
          <a:xfrm flipH="1" rot="10800000">
            <a:off x="3406753" y="4678476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9" name="Google Shape;1869;p76"/>
          <p:cNvCxnSpPr/>
          <p:nvPr/>
        </p:nvCxnSpPr>
        <p:spPr>
          <a:xfrm flipH="1" rot="10800000">
            <a:off x="3418613" y="4816070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0" name="Google Shape;1870;p76"/>
          <p:cNvCxnSpPr/>
          <p:nvPr/>
        </p:nvCxnSpPr>
        <p:spPr>
          <a:xfrm flipH="1" rot="10800000">
            <a:off x="3430473" y="4964952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1" name="Google Shape;1871;p76"/>
          <p:cNvCxnSpPr/>
          <p:nvPr/>
        </p:nvCxnSpPr>
        <p:spPr>
          <a:xfrm flipH="1" rot="10800000">
            <a:off x="3482178" y="5092873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2" name="Google Shape;1872;p76"/>
          <p:cNvCxnSpPr/>
          <p:nvPr/>
        </p:nvCxnSpPr>
        <p:spPr>
          <a:xfrm flipH="1" rot="10800000">
            <a:off x="3421493" y="5243862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3" name="Google Shape;1873;p76"/>
          <p:cNvCxnSpPr/>
          <p:nvPr/>
        </p:nvCxnSpPr>
        <p:spPr>
          <a:xfrm flipH="1" rot="10800000">
            <a:off x="3433353" y="5381456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4" name="Google Shape;1874;p76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77"/>
          <p:cNvSpPr txBox="1"/>
          <p:nvPr>
            <p:ph type="title"/>
          </p:nvPr>
        </p:nvSpPr>
        <p:spPr>
          <a:xfrm>
            <a:off x="651417" y="223762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 to HTTP/3</a:t>
            </a:r>
            <a:endParaRPr sz="4400"/>
          </a:p>
        </p:txBody>
      </p:sp>
      <p:sp>
        <p:nvSpPr>
          <p:cNvPr id="1881" name="Google Shape;1881;p77"/>
          <p:cNvSpPr txBox="1"/>
          <p:nvPr/>
        </p:nvSpPr>
        <p:spPr>
          <a:xfrm>
            <a:off x="833751" y="1490127"/>
            <a:ext cx="10458300" cy="44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508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HTTP/2 over single TCP connection means: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security over vanilla TCP connection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HTTP/3: 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 on QUIC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Utilizes QUIC (over UDP) to manage connections, reducing latency via integrated transport and security protocols.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Connection Migration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Supports changes in the client's network connection (e.g., switching from Wi-Fi to cellular) without needing to restart sessions.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77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78"/>
          <p:cNvSpPr txBox="1"/>
          <p:nvPr>
            <p:ph type="ctrTitle"/>
          </p:nvPr>
        </p:nvSpPr>
        <p:spPr>
          <a:xfrm>
            <a:off x="1449977" y="1380068"/>
            <a:ext cx="100530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HTTPS</a:t>
            </a:r>
            <a:endParaRPr/>
          </a:p>
        </p:txBody>
      </p:sp>
      <p:sp>
        <p:nvSpPr>
          <p:cNvPr id="1888" name="Google Shape;1888;p78"/>
          <p:cNvSpPr txBox="1"/>
          <p:nvPr/>
        </p:nvSpPr>
        <p:spPr>
          <a:xfrm>
            <a:off x="8502975" y="4166075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6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title"/>
          </p:nvPr>
        </p:nvSpPr>
        <p:spPr>
          <a:xfrm>
            <a:off x="711200" y="14993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Application Layer</a:t>
            </a:r>
            <a:endParaRPr/>
          </a:p>
        </p:txBody>
      </p:sp>
      <p:pic>
        <p:nvPicPr>
          <p:cNvPr descr="services02" id="210" name="Google Shape;21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7949" y="1587413"/>
            <a:ext cx="9424911" cy="463066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/>
          <p:nvPr/>
        </p:nvSpPr>
        <p:spPr>
          <a:xfrm>
            <a:off x="5286058" y="2216919"/>
            <a:ext cx="2025987" cy="409318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 vs HTTPS comparison graphic featuring two diagrams that showcase HTTP works and how HTTPS works." id="1894" name="Google Shape;189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900" y="1132125"/>
            <a:ext cx="6317025" cy="53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5" name="Google Shape;1895;p79"/>
          <p:cNvSpPr txBox="1"/>
          <p:nvPr>
            <p:ph idx="4294967295" type="title"/>
          </p:nvPr>
        </p:nvSpPr>
        <p:spPr>
          <a:xfrm>
            <a:off x="1811338" y="193676"/>
            <a:ext cx="79629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HTTPS</a:t>
            </a:r>
            <a:endParaRPr/>
          </a:p>
        </p:txBody>
      </p:sp>
      <p:sp>
        <p:nvSpPr>
          <p:cNvPr id="1896" name="Google Shape;1896;p79"/>
          <p:cNvSpPr/>
          <p:nvPr/>
        </p:nvSpPr>
        <p:spPr>
          <a:xfrm>
            <a:off x="6751225" y="1272625"/>
            <a:ext cx="5115300" cy="5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secure version of HTTP</a:t>
            </a:r>
            <a:endParaRPr b="0" i="1" sz="2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Allows transferring the data in an encrypted form.</a:t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Uses an encryption protocol known as </a:t>
            </a:r>
            <a:r>
              <a:rPr b="1" i="0" lang="en-US" sz="24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Transport Layer Security</a:t>
            </a: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and officially, it is referred to as a </a:t>
            </a:r>
            <a:r>
              <a:rPr b="1" i="0" lang="en-US" sz="24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Secure Sockets Layer (SSL).</a:t>
            </a:r>
            <a:endParaRPr b="1" i="0" sz="24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HTTPS transmits the data over 443 port number.</a:t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80"/>
          <p:cNvSpPr txBox="1"/>
          <p:nvPr>
            <p:ph type="title"/>
          </p:nvPr>
        </p:nvSpPr>
        <p:spPr>
          <a:xfrm>
            <a:off x="1511785" y="207568"/>
            <a:ext cx="10018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HTTPS</a:t>
            </a:r>
            <a:endParaRPr b="1"/>
          </a:p>
        </p:txBody>
      </p:sp>
      <p:sp>
        <p:nvSpPr>
          <p:cNvPr id="1902" name="Google Shape;1902;p80"/>
          <p:cNvSpPr/>
          <p:nvPr/>
        </p:nvSpPr>
        <p:spPr>
          <a:xfrm>
            <a:off x="1037750" y="990625"/>
            <a:ext cx="10492800" cy="56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99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Websites to have an HTTPS protocol, need to install the </a:t>
            </a:r>
            <a:r>
              <a:rPr b="1" i="0" lang="en-US" sz="23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signed SSL certificate.</a:t>
            </a:r>
            <a:endParaRPr b="1" i="0" sz="23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The SSL protocol encrypts the data which the client transmits to the server.</a:t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digital certificate is a file that contains 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about the organization to help it authenticate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Cryptographic information that helps site users communicate with it securely through encryption.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7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It is a transport layer protocol.</a:t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1" i="0" lang="en-US" sz="2300" u="none" cap="none" strike="noStrike">
                <a:solidFill>
                  <a:srgbClr val="7E28CD"/>
                </a:solidFill>
                <a:latin typeface="Arial"/>
                <a:ea typeface="Arial"/>
                <a:cs typeface="Arial"/>
                <a:sym typeface="Arial"/>
              </a:rPr>
              <a:t>SEO Advantage</a:t>
            </a: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GOOGLE gives the preferences to those websites that use HTTPS rather than the websites that use HTTP.</a:t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the not secure warning message that displays when users visit insecure HTTP websites." id="1903" name="Google Shape;190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6925" y="5929350"/>
            <a:ext cx="5041399" cy="8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81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THE END</a:t>
            </a:r>
            <a:endParaRPr/>
          </a:p>
        </p:txBody>
      </p:sp>
      <p:sp>
        <p:nvSpPr>
          <p:cNvPr id="1909" name="Google Shape;1909;p81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49580" lvl="0" marL="457200" rt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idx="4294967295" type="body"/>
          </p:nvPr>
        </p:nvSpPr>
        <p:spPr>
          <a:xfrm>
            <a:off x="1098350" y="1295021"/>
            <a:ext cx="10654776" cy="3660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When accessing information on a device, the data may not be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physically stored on that device.</a:t>
            </a:r>
            <a:endParaRPr/>
          </a:p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If that is the case, a request must be made to the device where the data resides.</a:t>
            </a:r>
            <a:endParaRPr/>
          </a:p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b="1" lang="en-US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Two methods:</a:t>
            </a:r>
            <a:endParaRPr/>
          </a:p>
          <a:p>
            <a:pPr indent="-10477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28892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</a:pPr>
            <a:r>
              <a:rPr lang="en-US" sz="2600">
                <a:latin typeface="Verdana"/>
                <a:ea typeface="Verdana"/>
                <a:cs typeface="Verdana"/>
                <a:sym typeface="Verdana"/>
              </a:rPr>
              <a:t>Client/Server </a:t>
            </a:r>
            <a:endParaRPr/>
          </a:p>
          <a:p>
            <a:pPr indent="-10477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sz="2600">
              <a:latin typeface="Verdana"/>
              <a:ea typeface="Verdana"/>
              <a:cs typeface="Verdana"/>
              <a:sym typeface="Verdana"/>
            </a:endParaRPr>
          </a:p>
          <a:p>
            <a:pPr indent="-28892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</a:pPr>
            <a:r>
              <a:rPr lang="en-US" sz="2600">
                <a:latin typeface="Verdana"/>
                <a:ea typeface="Verdana"/>
                <a:cs typeface="Verdana"/>
                <a:sym typeface="Verdana"/>
              </a:rPr>
              <a:t>Peer-to-Peer (P2P) </a:t>
            </a:r>
            <a:endParaRPr/>
          </a:p>
        </p:txBody>
      </p:sp>
      <p:sp>
        <p:nvSpPr>
          <p:cNvPr id="217" name="Google Shape;217;p26"/>
          <p:cNvSpPr txBox="1"/>
          <p:nvPr>
            <p:ph idx="12" type="sldNum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711200" y="14993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Application Layer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9" name="Google Shape;219;p26"/>
          <p:cNvGrpSpPr/>
          <p:nvPr/>
        </p:nvGrpSpPr>
        <p:grpSpPr>
          <a:xfrm>
            <a:off x="5363969" y="3036308"/>
            <a:ext cx="6526007" cy="3371409"/>
            <a:chOff x="5363969" y="3036308"/>
            <a:chExt cx="6526007" cy="3371409"/>
          </a:xfrm>
        </p:grpSpPr>
        <p:pic>
          <p:nvPicPr>
            <p:cNvPr id="220" name="Google Shape;220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63969" y="3036308"/>
              <a:ext cx="6526007" cy="33714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26"/>
            <p:cNvSpPr/>
            <p:nvPr/>
          </p:nvSpPr>
          <p:spPr>
            <a:xfrm>
              <a:off x="5628958" y="5833567"/>
              <a:ext cx="3310389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8925" lvl="1" marL="8556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Client-Server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8735136" y="5833567"/>
              <a:ext cx="3153049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8925" lvl="1" marL="8556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Peer-to-Peer(P2P)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vis01" id="227" name="Google Shape;22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1828800"/>
            <a:ext cx="9973733" cy="32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>
            <p:ph idx="4294967295" type="title"/>
          </p:nvPr>
        </p:nvSpPr>
        <p:spPr>
          <a:xfrm>
            <a:off x="1484311" y="49809"/>
            <a:ext cx="10018713" cy="98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/>
              <a:t>Client/Server Model</a:t>
            </a:r>
            <a:endParaRPr/>
          </a:p>
        </p:txBody>
      </p:sp>
      <p:grpSp>
        <p:nvGrpSpPr>
          <p:cNvPr id="229" name="Google Shape;229;p27"/>
          <p:cNvGrpSpPr/>
          <p:nvPr/>
        </p:nvGrpSpPr>
        <p:grpSpPr>
          <a:xfrm>
            <a:off x="7823200" y="914400"/>
            <a:ext cx="4165600" cy="4267200"/>
            <a:chOff x="3504" y="576"/>
            <a:chExt cx="2160" cy="2688"/>
          </a:xfrm>
        </p:grpSpPr>
        <p:sp>
          <p:nvSpPr>
            <p:cNvPr id="230" name="Google Shape;230;p27"/>
            <p:cNvSpPr/>
            <p:nvPr/>
          </p:nvSpPr>
          <p:spPr>
            <a:xfrm>
              <a:off x="4272" y="1152"/>
              <a:ext cx="958" cy="2112"/>
            </a:xfrm>
            <a:prstGeom prst="ellipse">
              <a:avLst/>
            </a:prstGeom>
            <a:noFill/>
            <a:ln cap="flat" cmpd="sng" w="38100">
              <a:solidFill>
                <a:srgbClr val="0000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7"/>
            <p:cNvSpPr txBox="1"/>
            <p:nvPr/>
          </p:nvSpPr>
          <p:spPr>
            <a:xfrm>
              <a:off x="3504" y="576"/>
              <a:ext cx="2160" cy="542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Clients – hardware, software combination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27"/>
          <p:cNvGrpSpPr/>
          <p:nvPr/>
        </p:nvGrpSpPr>
        <p:grpSpPr>
          <a:xfrm>
            <a:off x="203200" y="3886201"/>
            <a:ext cx="4267200" cy="2308225"/>
            <a:chOff x="96" y="2448"/>
            <a:chExt cx="2016" cy="1454"/>
          </a:xfrm>
        </p:grpSpPr>
        <p:cxnSp>
          <p:nvCxnSpPr>
            <p:cNvPr id="233" name="Google Shape;233;p27"/>
            <p:cNvCxnSpPr/>
            <p:nvPr/>
          </p:nvCxnSpPr>
          <p:spPr>
            <a:xfrm rot="10800000">
              <a:off x="1152" y="2448"/>
              <a:ext cx="336" cy="1008"/>
            </a:xfrm>
            <a:prstGeom prst="straightConnector1">
              <a:avLst/>
            </a:prstGeom>
            <a:noFill/>
            <a:ln cap="flat" cmpd="sng" w="57150">
              <a:solidFill>
                <a:srgbClr val="99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34" name="Google Shape;234;p27"/>
            <p:cNvSpPr txBox="1"/>
            <p:nvPr/>
          </p:nvSpPr>
          <p:spPr>
            <a:xfrm>
              <a:off x="96" y="3360"/>
              <a:ext cx="2016" cy="542"/>
            </a:xfrm>
            <a:prstGeom prst="rect">
              <a:avLst/>
            </a:prstGeom>
            <a:solidFill>
              <a:srgbClr val="800000"/>
            </a:solidFill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Resources are stored on the server.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" name="Google Shape;235;p27"/>
          <p:cNvGrpSpPr/>
          <p:nvPr/>
        </p:nvGrpSpPr>
        <p:grpSpPr>
          <a:xfrm>
            <a:off x="3352800" y="2209801"/>
            <a:ext cx="6400800" cy="1135063"/>
            <a:chOff x="1680" y="1392"/>
            <a:chExt cx="3024" cy="715"/>
          </a:xfrm>
        </p:grpSpPr>
        <p:cxnSp>
          <p:nvCxnSpPr>
            <p:cNvPr id="236" name="Google Shape;236;p27"/>
            <p:cNvCxnSpPr/>
            <p:nvPr/>
          </p:nvCxnSpPr>
          <p:spPr>
            <a:xfrm rot="10800000">
              <a:off x="1680" y="1776"/>
              <a:ext cx="1200" cy="0"/>
            </a:xfrm>
            <a:prstGeom prst="straightConnector1">
              <a:avLst/>
            </a:prstGeom>
            <a:noFill/>
            <a:ln cap="flat" cmpd="sng" w="57150">
              <a:solidFill>
                <a:srgbClr val="0000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37" name="Google Shape;237;p27"/>
            <p:cNvSpPr txBox="1"/>
            <p:nvPr/>
          </p:nvSpPr>
          <p:spPr>
            <a:xfrm>
              <a:off x="2832" y="1392"/>
              <a:ext cx="1872" cy="715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The client begins the exchange by making a request for data.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" name="Google Shape;238;p27"/>
          <p:cNvGrpSpPr/>
          <p:nvPr/>
        </p:nvGrpSpPr>
        <p:grpSpPr>
          <a:xfrm>
            <a:off x="3352800" y="3429001"/>
            <a:ext cx="5689600" cy="769938"/>
            <a:chOff x="1488" y="2160"/>
            <a:chExt cx="2688" cy="485"/>
          </a:xfrm>
        </p:grpSpPr>
        <p:sp>
          <p:nvSpPr>
            <p:cNvPr id="239" name="Google Shape;239;p27"/>
            <p:cNvSpPr txBox="1"/>
            <p:nvPr/>
          </p:nvSpPr>
          <p:spPr>
            <a:xfrm>
              <a:off x="1488" y="2160"/>
              <a:ext cx="1872" cy="485"/>
            </a:xfrm>
            <a:prstGeom prst="rect">
              <a:avLst/>
            </a:prstGeom>
            <a:solidFill>
              <a:srgbClr val="800000"/>
            </a:solidFill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The server responds with one or more streams of data.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0" name="Google Shape;240;p27"/>
            <p:cNvCxnSpPr/>
            <p:nvPr/>
          </p:nvCxnSpPr>
          <p:spPr>
            <a:xfrm>
              <a:off x="3312" y="2496"/>
              <a:ext cx="864" cy="0"/>
            </a:xfrm>
            <a:prstGeom prst="straightConnector1">
              <a:avLst/>
            </a:prstGeom>
            <a:noFill/>
            <a:ln cap="flat" cmpd="sng" w="57150">
              <a:solidFill>
                <a:srgbClr val="99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41" name="Google Shape;241;p27"/>
          <p:cNvSpPr txBox="1"/>
          <p:nvPr/>
        </p:nvSpPr>
        <p:spPr>
          <a:xfrm>
            <a:off x="355600" y="931164"/>
            <a:ext cx="3962400" cy="1804988"/>
          </a:xfrm>
          <a:prstGeom prst="rect">
            <a:avLst/>
          </a:prstGeom>
          <a:solidFill>
            <a:srgbClr val="003300"/>
          </a:solidFill>
          <a:ln cap="flat" cmpd="sng" w="38100">
            <a:solidFill>
              <a:srgbClr val="00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May also require control information.</a:t>
            </a:r>
            <a:b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User Authentication</a:t>
            </a:r>
            <a:b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or identify a file to be transferred.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idx="4294967295" type="title"/>
          </p:nvPr>
        </p:nvSpPr>
        <p:spPr>
          <a:xfrm>
            <a:off x="1484311" y="374497"/>
            <a:ext cx="10018713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 sz="4000"/>
              <a:t>Peer-to-Peer Model</a:t>
            </a:r>
            <a:endParaRPr/>
          </a:p>
        </p:txBody>
      </p:sp>
      <p:sp>
        <p:nvSpPr>
          <p:cNvPr id="248" name="Google Shape;248;p28"/>
          <p:cNvSpPr txBox="1"/>
          <p:nvPr>
            <p:ph idx="4294967295" type="body"/>
          </p:nvPr>
        </p:nvSpPr>
        <p:spPr>
          <a:xfrm>
            <a:off x="1535098" y="4218135"/>
            <a:ext cx="10309352" cy="23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Two or more computers are connected via a network and can share resources (such as printers and files) </a:t>
            </a:r>
            <a:r>
              <a:rPr i="1" lang="en-US" sz="24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without having a dedicated server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. </a:t>
            </a:r>
            <a:endParaRPr/>
          </a:p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End devices (peers) can function as either a </a:t>
            </a:r>
            <a:r>
              <a:rPr i="1" lang="en-US" sz="24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server or client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 depending upon the required service. </a:t>
            </a:r>
            <a:endParaRPr/>
          </a:p>
        </p:txBody>
      </p:sp>
      <p:pic>
        <p:nvPicPr>
          <p:cNvPr id="249" name="Google Shape;24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675" y="1426100"/>
            <a:ext cx="4950798" cy="259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0500" y="1048400"/>
            <a:ext cx="4378975" cy="32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